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4630400" cy="8229600"/>
  <p:notesSz cx="8229600" cy="14630400"/>
  <p:embeddedFontLst>
    <p:embeddedFont>
      <p:font typeface="Gelasio Semi Bold"/>
      <p:regular r:id="rId20"/>
    </p:embeddedFont>
    <p:embeddedFont>
      <p:font typeface="Gelasio Semi Bold"/>
      <p:regular r:id="rId21"/>
    </p:embeddedFont>
    <p:embeddedFont>
      <p:font typeface="Gelasio Semi Bold"/>
      <p:regular r:id="rId22"/>
    </p:embeddedFont>
    <p:embeddedFont>
      <p:font typeface="Gelasio Semi Bold"/>
      <p:regular r:id="rId23"/>
    </p:embeddedFont>
    <p:embeddedFont>
      <p:font typeface="Gelasio"/>
      <p:regular r:id="rId24"/>
    </p:embeddedFont>
    <p:embeddedFont>
      <p:font typeface="Gelasio"/>
      <p:regular r:id="rId25"/>
    </p:embeddedFont>
    <p:embeddedFont>
      <p:font typeface="Gelasio"/>
      <p:regular r:id="rId26"/>
    </p:embeddedFont>
    <p:embeddedFont>
      <p:font typeface="Gelasio"/>
      <p:regular r:id="rId2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 Type="http://schemas.openxmlformats.org/officeDocument/2006/relationships/font" Target="fonts/font1.fntdata"/><Relationship Id="rId21" Type="http://schemas.openxmlformats.org/officeDocument/2006/relationships/font" Target="fonts/font2.fntdata"/><Relationship Id="rId22" Type="http://schemas.openxmlformats.org/officeDocument/2006/relationships/font" Target="fonts/font3.fntdata"/><Relationship Id="rId23" Type="http://schemas.openxmlformats.org/officeDocument/2006/relationships/font" Target="fonts/font4.fntdata"/><Relationship Id="rId24" Type="http://schemas.openxmlformats.org/officeDocument/2006/relationships/font" Target="fonts/font5.fntdata"/><Relationship Id="rId25" Type="http://schemas.openxmlformats.org/officeDocument/2006/relationships/font" Target="fonts/font6.fntdata"/><Relationship Id="rId26" Type="http://schemas.openxmlformats.org/officeDocument/2006/relationships/font" Target="fonts/font7.fntdata"/><Relationship Id="rId27"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3.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4.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6.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8.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pic>
        <p:nvPicPr>
          <p:cNvPr id="3" name="Image 1" descr="preencoded.png">    </p:cNvPr>
          <p:cNvPicPr>
            <a:picLocks noChangeAspect="1"/>
          </p:cNvPicPr>
          <p:nvPr/>
        </p:nvPicPr>
        <p:blipFill>
          <a:blip r:embed="rId2"/>
          <a:stretch>
            <a:fillRect/>
          </a:stretch>
        </p:blipFill>
        <p:spPr>
          <a:xfrm>
            <a:off x="3906441" y="733068"/>
            <a:ext cx="1331119" cy="1331119"/>
          </a:xfrm>
          <a:prstGeom prst="rect">
            <a:avLst/>
          </a:prstGeom>
        </p:spPr>
      </p:pic>
      <p:sp>
        <p:nvSpPr>
          <p:cNvPr id="4" name="Text 0"/>
          <p:cNvSpPr/>
          <p:nvPr/>
        </p:nvSpPr>
        <p:spPr>
          <a:xfrm>
            <a:off x="722828" y="2373987"/>
            <a:ext cx="7698343" cy="1936313"/>
          </a:xfrm>
          <a:prstGeom prst="rect">
            <a:avLst/>
          </a:prstGeom>
          <a:noFill/>
          <a:ln/>
        </p:spPr>
        <p:txBody>
          <a:bodyPr wrap="square" lIns="0" tIns="0" rIns="0" bIns="0" rtlCol="0" anchor="t"/>
          <a:lstStyle/>
          <a:p>
            <a:pPr algn="ctr" indent="0" marL="0">
              <a:lnSpc>
                <a:spcPts val="5050"/>
              </a:lnSpc>
              <a:buNone/>
            </a:pPr>
            <a:r>
              <a:rPr lang="en-US" sz="4050" dirty="0">
                <a:solidFill>
                  <a:srgbClr val="484237"/>
                </a:solidFill>
                <a:latin typeface="Gelasio Semi Bold" pitchFamily="34" charset="0"/>
                <a:ea typeface="Gelasio Semi Bold" pitchFamily="34" charset="-122"/>
                <a:cs typeface="Gelasio Semi Bold" pitchFamily="34" charset="-120"/>
              </a:rPr>
              <a:t>Guide to Specific Learning Difficulties (SpLD) Assessment</a:t>
            </a:r>
            <a:endParaRPr lang="en-US" sz="4050" dirty="0"/>
          </a:p>
        </p:txBody>
      </p:sp>
      <p:sp>
        <p:nvSpPr>
          <p:cNvPr id="5" name="Text 1"/>
          <p:cNvSpPr/>
          <p:nvPr/>
        </p:nvSpPr>
        <p:spPr>
          <a:xfrm>
            <a:off x="722828" y="4620101"/>
            <a:ext cx="7698343" cy="991553"/>
          </a:xfrm>
          <a:prstGeom prst="rect">
            <a:avLst/>
          </a:prstGeom>
          <a:noFill/>
          <a:ln/>
        </p:spPr>
        <p:txBody>
          <a:bodyPr wrap="square" lIns="0" tIns="0" rIns="0" bIns="0" rtlCol="0" anchor="t"/>
          <a:lstStyle/>
          <a:p>
            <a:pPr algn="l" indent="0" marL="0">
              <a:lnSpc>
                <a:spcPts val="2600"/>
              </a:lnSpc>
              <a:buNone/>
            </a:pPr>
            <a:r>
              <a:rPr lang="en-US" sz="1600" dirty="0">
                <a:solidFill>
                  <a:srgbClr val="746558"/>
                </a:solidFill>
                <a:latin typeface="Gelasio" pitchFamily="34" charset="0"/>
                <a:ea typeface="Gelasio" pitchFamily="34" charset="-122"/>
                <a:cs typeface="Gelasio" pitchFamily="34" charset="-120"/>
              </a:rPr>
              <a:t>A Specific Learning Difficulties (SpLD) assessment is a comprehensive, diagnostic evaluation that explores how your child processes information, learns, and manages academic tasks (like schoolwork).</a:t>
            </a:r>
            <a:endParaRPr lang="en-US" sz="1600" dirty="0"/>
          </a:p>
        </p:txBody>
      </p:sp>
      <p:sp>
        <p:nvSpPr>
          <p:cNvPr id="6" name="Text 2"/>
          <p:cNvSpPr/>
          <p:nvPr/>
        </p:nvSpPr>
        <p:spPr>
          <a:xfrm>
            <a:off x="722828" y="5843945"/>
            <a:ext cx="7698343" cy="1652588"/>
          </a:xfrm>
          <a:prstGeom prst="rect">
            <a:avLst/>
          </a:prstGeom>
          <a:noFill/>
          <a:ln/>
        </p:spPr>
        <p:txBody>
          <a:bodyPr wrap="square" lIns="0" tIns="0" rIns="0" bIns="0" rtlCol="0" anchor="t"/>
          <a:lstStyle/>
          <a:p>
            <a:pPr algn="l" indent="0" marL="0">
              <a:lnSpc>
                <a:spcPts val="2600"/>
              </a:lnSpc>
              <a:buNone/>
            </a:pPr>
            <a:r>
              <a:rPr lang="en-US" sz="1600" dirty="0">
                <a:solidFill>
                  <a:srgbClr val="746558"/>
                </a:solidFill>
                <a:latin typeface="Gelasio" pitchFamily="34" charset="0"/>
                <a:ea typeface="Gelasio" pitchFamily="34" charset="-122"/>
                <a:cs typeface="Gelasio" pitchFamily="34" charset="-120"/>
              </a:rPr>
              <a:t>It identifies any learning differences and helps develop tailored strategies to support your child's progress and performance. The process is collaborative, respectful, and focused on building insight—not a pass-or-fail test. This guide will walk you through what to expect before, during, and after your child's assessment, helping you understand how this process can empower your child's learning journey.</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73643" y="692229"/>
            <a:ext cx="7996714" cy="1024414"/>
          </a:xfrm>
          <a:prstGeom prst="rect">
            <a:avLst/>
          </a:prstGeom>
          <a:noFill/>
          <a:ln/>
        </p:spPr>
        <p:txBody>
          <a:bodyPr wrap="square" lIns="0" tIns="0" rIns="0" bIns="0" rtlCol="0" anchor="t"/>
          <a:lstStyle/>
          <a:p>
            <a:pPr algn="l" indent="0" marL="0">
              <a:lnSpc>
                <a:spcPts val="4000"/>
              </a:lnSpc>
              <a:buNone/>
            </a:pPr>
            <a:r>
              <a:rPr lang="en-US" sz="3200" dirty="0">
                <a:solidFill>
                  <a:srgbClr val="484237"/>
                </a:solidFill>
                <a:latin typeface="Gelasio Semi Bold" pitchFamily="34" charset="0"/>
                <a:ea typeface="Gelasio Semi Bold" pitchFamily="34" charset="-122"/>
                <a:cs typeface="Gelasio Semi Bold" pitchFamily="34" charset="-120"/>
              </a:rPr>
              <a:t>Understanding Your Assessment Report</a:t>
            </a:r>
            <a:endParaRPr lang="en-US" sz="3200" dirty="0"/>
          </a:p>
        </p:txBody>
      </p:sp>
      <p:pic>
        <p:nvPicPr>
          <p:cNvPr id="4" name="Image 1" descr="preencoded.png">    </p:cNvPr>
          <p:cNvPicPr>
            <a:picLocks noChangeAspect="1"/>
          </p:cNvPicPr>
          <p:nvPr/>
        </p:nvPicPr>
        <p:blipFill>
          <a:blip r:embed="rId2"/>
          <a:stretch>
            <a:fillRect/>
          </a:stretch>
        </p:blipFill>
        <p:spPr>
          <a:xfrm>
            <a:off x="573643" y="1962507"/>
            <a:ext cx="819626" cy="1206698"/>
          </a:xfrm>
          <a:prstGeom prst="rect">
            <a:avLst/>
          </a:prstGeom>
        </p:spPr>
      </p:pic>
      <p:sp>
        <p:nvSpPr>
          <p:cNvPr id="5" name="Text 1"/>
          <p:cNvSpPr/>
          <p:nvPr/>
        </p:nvSpPr>
        <p:spPr>
          <a:xfrm>
            <a:off x="1557099" y="2126337"/>
            <a:ext cx="2049066" cy="256103"/>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Cognitive Profile</a:t>
            </a:r>
            <a:endParaRPr lang="en-US" sz="1600" dirty="0"/>
          </a:p>
        </p:txBody>
      </p:sp>
      <p:sp>
        <p:nvSpPr>
          <p:cNvPr id="6" name="Text 2"/>
          <p:cNvSpPr/>
          <p:nvPr/>
        </p:nvSpPr>
        <p:spPr>
          <a:xfrm>
            <a:off x="1557099" y="2480786"/>
            <a:ext cx="7013257" cy="524589"/>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Detailed analysis of your cognitive strengths and challenges, including processing speed, working memory, and verbal reasoning</a:t>
            </a:r>
            <a:endParaRPr lang="en-US" sz="1250" dirty="0"/>
          </a:p>
        </p:txBody>
      </p:sp>
      <p:pic>
        <p:nvPicPr>
          <p:cNvPr id="7" name="Image 2" descr="preencoded.png">    </p:cNvPr>
          <p:cNvPicPr>
            <a:picLocks noChangeAspect="1"/>
          </p:cNvPicPr>
          <p:nvPr/>
        </p:nvPicPr>
        <p:blipFill>
          <a:blip r:embed="rId3"/>
          <a:stretch>
            <a:fillRect/>
          </a:stretch>
        </p:blipFill>
        <p:spPr>
          <a:xfrm>
            <a:off x="573643" y="3169206"/>
            <a:ext cx="819626" cy="1206698"/>
          </a:xfrm>
          <a:prstGeom prst="rect">
            <a:avLst/>
          </a:prstGeom>
        </p:spPr>
      </p:pic>
      <p:sp>
        <p:nvSpPr>
          <p:cNvPr id="8" name="Text 3"/>
          <p:cNvSpPr/>
          <p:nvPr/>
        </p:nvSpPr>
        <p:spPr>
          <a:xfrm>
            <a:off x="1557099" y="3333036"/>
            <a:ext cx="2357676" cy="256103"/>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Diagnostic Conclusions</a:t>
            </a:r>
            <a:endParaRPr lang="en-US" sz="1600" dirty="0"/>
          </a:p>
        </p:txBody>
      </p:sp>
      <p:sp>
        <p:nvSpPr>
          <p:cNvPr id="9" name="Text 4"/>
          <p:cNvSpPr/>
          <p:nvPr/>
        </p:nvSpPr>
        <p:spPr>
          <a:xfrm>
            <a:off x="1557099" y="3687485"/>
            <a:ext cx="7013257" cy="524589"/>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Clear statements about identified learning difficulties, with explanations of how they affect your learning and performance</a:t>
            </a:r>
            <a:endParaRPr lang="en-US" sz="1250" dirty="0"/>
          </a:p>
        </p:txBody>
      </p:sp>
      <p:pic>
        <p:nvPicPr>
          <p:cNvPr id="10" name="Image 3" descr="preencoded.png">    </p:cNvPr>
          <p:cNvPicPr>
            <a:picLocks noChangeAspect="1"/>
          </p:cNvPicPr>
          <p:nvPr/>
        </p:nvPicPr>
        <p:blipFill>
          <a:blip r:embed="rId4"/>
          <a:stretch>
            <a:fillRect/>
          </a:stretch>
        </p:blipFill>
        <p:spPr>
          <a:xfrm>
            <a:off x="573643" y="4375904"/>
            <a:ext cx="819626" cy="1206698"/>
          </a:xfrm>
          <a:prstGeom prst="rect">
            <a:avLst/>
          </a:prstGeom>
        </p:spPr>
      </p:pic>
      <p:sp>
        <p:nvSpPr>
          <p:cNvPr id="11" name="Text 5"/>
          <p:cNvSpPr/>
          <p:nvPr/>
        </p:nvSpPr>
        <p:spPr>
          <a:xfrm>
            <a:off x="1557099" y="4539734"/>
            <a:ext cx="3248739" cy="256103"/>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Personalised Recommendations</a:t>
            </a:r>
            <a:endParaRPr lang="en-US" sz="1600" dirty="0"/>
          </a:p>
        </p:txBody>
      </p:sp>
      <p:sp>
        <p:nvSpPr>
          <p:cNvPr id="12" name="Text 6"/>
          <p:cNvSpPr/>
          <p:nvPr/>
        </p:nvSpPr>
        <p:spPr>
          <a:xfrm>
            <a:off x="1557099" y="4894183"/>
            <a:ext cx="7013257" cy="524589"/>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Specific strategies, accommodations, and support options tailored to your unique profile and context</a:t>
            </a:r>
            <a:endParaRPr lang="en-US" sz="1250" dirty="0"/>
          </a:p>
        </p:txBody>
      </p:sp>
      <p:pic>
        <p:nvPicPr>
          <p:cNvPr id="13" name="Image 4" descr="preencoded.png">    </p:cNvPr>
          <p:cNvPicPr>
            <a:picLocks noChangeAspect="1"/>
          </p:cNvPicPr>
          <p:nvPr/>
        </p:nvPicPr>
        <p:blipFill>
          <a:blip r:embed="rId5"/>
          <a:stretch>
            <a:fillRect/>
          </a:stretch>
        </p:blipFill>
        <p:spPr>
          <a:xfrm>
            <a:off x="573643" y="5582603"/>
            <a:ext cx="819626" cy="983575"/>
          </a:xfrm>
          <a:prstGeom prst="rect">
            <a:avLst/>
          </a:prstGeom>
        </p:spPr>
      </p:pic>
      <p:sp>
        <p:nvSpPr>
          <p:cNvPr id="14" name="Text 7"/>
          <p:cNvSpPr/>
          <p:nvPr/>
        </p:nvSpPr>
        <p:spPr>
          <a:xfrm>
            <a:off x="1557099" y="5746433"/>
            <a:ext cx="2836783" cy="256103"/>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Support Access Information</a:t>
            </a:r>
            <a:endParaRPr lang="en-US" sz="1600" dirty="0"/>
          </a:p>
        </p:txBody>
      </p:sp>
      <p:sp>
        <p:nvSpPr>
          <p:cNvPr id="15" name="Text 8"/>
          <p:cNvSpPr/>
          <p:nvPr/>
        </p:nvSpPr>
        <p:spPr>
          <a:xfrm>
            <a:off x="1557099" y="6100882"/>
            <a:ext cx="7013257" cy="262295"/>
          </a:xfrm>
          <a:prstGeom prst="rect">
            <a:avLst/>
          </a:prstGeom>
          <a:noFill/>
          <a:ln/>
        </p:spPr>
        <p:txBody>
          <a:bodyPr wrap="non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Guidance on using the report to access institutional support, funding, and accommodations</a:t>
            </a:r>
            <a:endParaRPr lang="en-US" sz="1250" dirty="0"/>
          </a:p>
        </p:txBody>
      </p:sp>
      <p:sp>
        <p:nvSpPr>
          <p:cNvPr id="16" name="Text 9"/>
          <p:cNvSpPr/>
          <p:nvPr/>
        </p:nvSpPr>
        <p:spPr>
          <a:xfrm>
            <a:off x="573643" y="6750487"/>
            <a:ext cx="7996714" cy="786884"/>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Your report remains valid across all stages of life and can be used to access Disabled Students' Allowance (DSA), workplace accommodations (via Access to Work), exam arrangements, and other adjustments. The report is written in accessible language but includes the technical details needed by institutions.</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64939" y="365284"/>
            <a:ext cx="5550813" cy="415171"/>
          </a:xfrm>
          <a:prstGeom prst="rect">
            <a:avLst/>
          </a:prstGeom>
          <a:noFill/>
          <a:ln/>
        </p:spPr>
        <p:txBody>
          <a:bodyPr wrap="none" lIns="0" tIns="0" rIns="0" bIns="0" rtlCol="0" anchor="t"/>
          <a:lstStyle/>
          <a:p>
            <a:pPr algn="l" indent="0" marL="0">
              <a:lnSpc>
                <a:spcPts val="3250"/>
              </a:lnSpc>
              <a:buNone/>
            </a:pPr>
            <a:r>
              <a:rPr lang="en-US" sz="2600" dirty="0">
                <a:solidFill>
                  <a:srgbClr val="484237"/>
                </a:solidFill>
                <a:latin typeface="Gelasio Semi Bold" pitchFamily="34" charset="0"/>
                <a:ea typeface="Gelasio Semi Bold" pitchFamily="34" charset="-122"/>
                <a:cs typeface="Gelasio Semi Bold" pitchFamily="34" charset="-120"/>
              </a:rPr>
              <a:t>Next Steps After Your Assessment</a:t>
            </a:r>
            <a:endParaRPr lang="en-US" sz="2600" dirty="0"/>
          </a:p>
        </p:txBody>
      </p:sp>
      <p:pic>
        <p:nvPicPr>
          <p:cNvPr id="3" name="Image 0" descr="preencoded.png">    </p:cNvPr>
          <p:cNvPicPr>
            <a:picLocks noChangeAspect="1"/>
          </p:cNvPicPr>
          <p:nvPr/>
        </p:nvPicPr>
        <p:blipFill>
          <a:blip r:embed="rId1"/>
          <a:stretch>
            <a:fillRect/>
          </a:stretch>
        </p:blipFill>
        <p:spPr>
          <a:xfrm>
            <a:off x="464939" y="1046083"/>
            <a:ext cx="13700522" cy="7672268"/>
          </a:xfrm>
          <a:prstGeom prst="rect">
            <a:avLst/>
          </a:prstGeom>
        </p:spPr>
      </p:pic>
      <p:sp>
        <p:nvSpPr>
          <p:cNvPr id="4" name="Text 1"/>
          <p:cNvSpPr/>
          <p:nvPr/>
        </p:nvSpPr>
        <p:spPr>
          <a:xfrm>
            <a:off x="464939" y="8867775"/>
            <a:ext cx="13700522" cy="425053"/>
          </a:xfrm>
          <a:prstGeom prst="rect">
            <a:avLst/>
          </a:prstGeom>
          <a:noFill/>
          <a:ln/>
        </p:spPr>
        <p:txBody>
          <a:bodyPr wrap="square" lIns="0" tIns="0" rIns="0" bIns="0" rtlCol="0" anchor="t"/>
          <a:lstStyle/>
          <a:p>
            <a:pPr algn="l" indent="0" marL="0">
              <a:lnSpc>
                <a:spcPts val="1650"/>
              </a:lnSpc>
              <a:buNone/>
            </a:pPr>
            <a:r>
              <a:rPr lang="en-US" sz="1000" dirty="0">
                <a:solidFill>
                  <a:srgbClr val="746558"/>
                </a:solidFill>
                <a:latin typeface="Gelasio" pitchFamily="34" charset="0"/>
                <a:ea typeface="Gelasio" pitchFamily="34" charset="-122"/>
                <a:cs typeface="Gelasio" pitchFamily="34" charset="-120"/>
              </a:rPr>
              <a:t>After receiving your assessment, schedule a follow-up meeting with your assessor to discuss the findings and clarify any questions. Share the report with relevant departments at your university or with your employer to implement recommended accommodations.</a:t>
            </a:r>
            <a:endParaRPr lang="en-US" sz="1000" dirty="0"/>
          </a:p>
        </p:txBody>
      </p:sp>
      <p:sp>
        <p:nvSpPr>
          <p:cNvPr id="5" name="Text 2"/>
          <p:cNvSpPr/>
          <p:nvPr/>
        </p:nvSpPr>
        <p:spPr>
          <a:xfrm>
            <a:off x="464939" y="9442252"/>
            <a:ext cx="13700522" cy="425053"/>
          </a:xfrm>
          <a:prstGeom prst="rect">
            <a:avLst/>
          </a:prstGeom>
          <a:noFill/>
          <a:ln/>
        </p:spPr>
        <p:txBody>
          <a:bodyPr wrap="square" lIns="0" tIns="0" rIns="0" bIns="0" rtlCol="0" anchor="t"/>
          <a:lstStyle/>
          <a:p>
            <a:pPr algn="l" indent="0" marL="0">
              <a:lnSpc>
                <a:spcPts val="1650"/>
              </a:lnSpc>
              <a:buNone/>
            </a:pPr>
            <a:r>
              <a:rPr lang="en-US" sz="1000" dirty="0">
                <a:solidFill>
                  <a:srgbClr val="746558"/>
                </a:solidFill>
                <a:latin typeface="Gelasio" pitchFamily="34" charset="0"/>
                <a:ea typeface="Gelasio" pitchFamily="34" charset="-122"/>
                <a:cs typeface="Gelasio" pitchFamily="34" charset="-120"/>
              </a:rPr>
              <a:t>Begin using the suggested strategies in your daily work or study routine, starting with the most immediately applicable recommendations. Keep track of which strategies work best for you, as you may need to adjust approaches over time. Remember that implementing new learning strategies is a process that requires patience and persistence.</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4843" y="507206"/>
            <a:ext cx="9854089" cy="575786"/>
          </a:xfrm>
          <a:prstGeom prst="rect">
            <a:avLst/>
          </a:prstGeom>
          <a:noFill/>
          <a:ln/>
        </p:spPr>
        <p:txBody>
          <a:bodyPr wrap="none" lIns="0" tIns="0" rIns="0" bIns="0" rtlCol="0" anchor="t"/>
          <a:lstStyle/>
          <a:p>
            <a:pPr algn="l" indent="0" marL="0">
              <a:lnSpc>
                <a:spcPts val="4500"/>
              </a:lnSpc>
              <a:buNone/>
            </a:pPr>
            <a:r>
              <a:rPr lang="en-US" sz="3600" dirty="0">
                <a:solidFill>
                  <a:srgbClr val="484237"/>
                </a:solidFill>
                <a:latin typeface="Gelasio Semi Bold" pitchFamily="34" charset="0"/>
                <a:ea typeface="Gelasio Semi Bold" pitchFamily="34" charset="-122"/>
                <a:cs typeface="Gelasio Semi Bold" pitchFamily="34" charset="-120"/>
              </a:rPr>
              <a:t>Moving Forward with Your SpLD Diagnosis</a:t>
            </a:r>
            <a:endParaRPr lang="en-US" sz="3600" dirty="0"/>
          </a:p>
        </p:txBody>
      </p:sp>
      <p:pic>
        <p:nvPicPr>
          <p:cNvPr id="3" name="Image 0" descr="preencoded.png">    </p:cNvPr>
          <p:cNvPicPr>
            <a:picLocks noChangeAspect="1"/>
          </p:cNvPicPr>
          <p:nvPr/>
        </p:nvPicPr>
        <p:blipFill>
          <a:blip r:embed="rId1"/>
          <a:stretch>
            <a:fillRect/>
          </a:stretch>
        </p:blipFill>
        <p:spPr>
          <a:xfrm>
            <a:off x="3154561" y="1451372"/>
            <a:ext cx="1650802" cy="1061323"/>
          </a:xfrm>
          <a:prstGeom prst="rect">
            <a:avLst/>
          </a:prstGeom>
        </p:spPr>
      </p:pic>
      <p:pic>
        <p:nvPicPr>
          <p:cNvPr id="4" name="Image 1" descr="preencoded.png">    </p:cNvPr>
          <p:cNvPicPr>
            <a:picLocks noChangeAspect="1"/>
          </p:cNvPicPr>
          <p:nvPr/>
        </p:nvPicPr>
        <p:blipFill>
          <a:blip r:embed="rId2"/>
          <a:stretch>
            <a:fillRect/>
          </a:stretch>
        </p:blipFill>
        <p:spPr>
          <a:xfrm>
            <a:off x="3850362" y="1951673"/>
            <a:ext cx="259080" cy="323850"/>
          </a:xfrm>
          <a:prstGeom prst="rect">
            <a:avLst/>
          </a:prstGeom>
        </p:spPr>
      </p:pic>
      <p:sp>
        <p:nvSpPr>
          <p:cNvPr id="5" name="Text 1"/>
          <p:cNvSpPr/>
          <p:nvPr/>
        </p:nvSpPr>
        <p:spPr>
          <a:xfrm>
            <a:off x="4989552" y="1635562"/>
            <a:ext cx="2303026" cy="287774"/>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Self-Advocacy</a:t>
            </a:r>
            <a:endParaRPr lang="en-US" sz="1800" dirty="0"/>
          </a:p>
        </p:txBody>
      </p:sp>
      <p:sp>
        <p:nvSpPr>
          <p:cNvPr id="6" name="Text 2"/>
          <p:cNvSpPr/>
          <p:nvPr/>
        </p:nvSpPr>
        <p:spPr>
          <a:xfrm>
            <a:off x="4989552" y="2033826"/>
            <a:ext cx="6112907" cy="294680"/>
          </a:xfrm>
          <a:prstGeom prst="rect">
            <a:avLst/>
          </a:prstGeom>
          <a:noFill/>
          <a:ln/>
        </p:spPr>
        <p:txBody>
          <a:bodyPr wrap="none" lIns="0" tIns="0" rIns="0" bIns="0" rtlCol="0" anchor="t"/>
          <a:lstStyle/>
          <a:p>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Confidently communicate your needs in academic and professional settings</a:t>
            </a:r>
            <a:endParaRPr lang="en-US" sz="1450" dirty="0"/>
          </a:p>
        </p:txBody>
      </p:sp>
      <p:sp>
        <p:nvSpPr>
          <p:cNvPr id="7" name="Shape 3"/>
          <p:cNvSpPr/>
          <p:nvPr/>
        </p:nvSpPr>
        <p:spPr>
          <a:xfrm>
            <a:off x="4851321" y="2526149"/>
            <a:ext cx="9088279" cy="11430"/>
          </a:xfrm>
          <a:prstGeom prst="roundRect">
            <a:avLst>
              <a:gd name="adj" fmla="val 241790"/>
            </a:avLst>
          </a:prstGeom>
          <a:solidFill>
            <a:srgbClr val="D4CEC3"/>
          </a:solidFill>
          <a:ln/>
        </p:spPr>
      </p:sp>
      <p:pic>
        <p:nvPicPr>
          <p:cNvPr id="8" name="Image 2" descr="preencoded.png">    </p:cNvPr>
          <p:cNvPicPr>
            <a:picLocks noChangeAspect="1"/>
          </p:cNvPicPr>
          <p:nvPr/>
        </p:nvPicPr>
        <p:blipFill>
          <a:blip r:embed="rId3"/>
          <a:stretch>
            <a:fillRect/>
          </a:stretch>
        </p:blipFill>
        <p:spPr>
          <a:xfrm>
            <a:off x="2329101" y="2558653"/>
            <a:ext cx="3301722" cy="1061323"/>
          </a:xfrm>
          <a:prstGeom prst="rect">
            <a:avLst/>
          </a:prstGeom>
        </p:spPr>
      </p:pic>
      <p:pic>
        <p:nvPicPr>
          <p:cNvPr id="9" name="Image 3" descr="preencoded.png">    </p:cNvPr>
          <p:cNvPicPr>
            <a:picLocks noChangeAspect="1"/>
          </p:cNvPicPr>
          <p:nvPr/>
        </p:nvPicPr>
        <p:blipFill>
          <a:blip r:embed="rId4"/>
          <a:stretch>
            <a:fillRect/>
          </a:stretch>
        </p:blipFill>
        <p:spPr>
          <a:xfrm>
            <a:off x="3850362" y="2927390"/>
            <a:ext cx="259080" cy="323850"/>
          </a:xfrm>
          <a:prstGeom prst="rect">
            <a:avLst/>
          </a:prstGeom>
        </p:spPr>
      </p:pic>
      <p:sp>
        <p:nvSpPr>
          <p:cNvPr id="10" name="Text 4"/>
          <p:cNvSpPr/>
          <p:nvPr/>
        </p:nvSpPr>
        <p:spPr>
          <a:xfrm>
            <a:off x="5815013" y="2742843"/>
            <a:ext cx="2303026" cy="287774"/>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Support Network</a:t>
            </a:r>
            <a:endParaRPr lang="en-US" sz="1800" dirty="0"/>
          </a:p>
        </p:txBody>
      </p:sp>
      <p:sp>
        <p:nvSpPr>
          <p:cNvPr id="11" name="Text 5"/>
          <p:cNvSpPr/>
          <p:nvPr/>
        </p:nvSpPr>
        <p:spPr>
          <a:xfrm>
            <a:off x="5815013" y="3141107"/>
            <a:ext cx="5244941" cy="294680"/>
          </a:xfrm>
          <a:prstGeom prst="rect">
            <a:avLst/>
          </a:prstGeom>
          <a:noFill/>
          <a:ln/>
        </p:spPr>
        <p:txBody>
          <a:bodyPr wrap="none" lIns="0" tIns="0" rIns="0" bIns="0" rtlCol="0" anchor="t"/>
          <a:lstStyle/>
          <a:p>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Connect with resources, communities, and assistive technologies</a:t>
            </a:r>
            <a:endParaRPr lang="en-US" sz="1450" dirty="0"/>
          </a:p>
        </p:txBody>
      </p:sp>
      <p:sp>
        <p:nvSpPr>
          <p:cNvPr id="12" name="Shape 6"/>
          <p:cNvSpPr/>
          <p:nvPr/>
        </p:nvSpPr>
        <p:spPr>
          <a:xfrm>
            <a:off x="5676781" y="3633430"/>
            <a:ext cx="8262818" cy="11430"/>
          </a:xfrm>
          <a:prstGeom prst="roundRect">
            <a:avLst>
              <a:gd name="adj" fmla="val 241790"/>
            </a:avLst>
          </a:prstGeom>
          <a:solidFill>
            <a:srgbClr val="D4CEC3"/>
          </a:solidFill>
          <a:ln/>
        </p:spPr>
      </p:sp>
      <p:pic>
        <p:nvPicPr>
          <p:cNvPr id="13" name="Image 4" descr="preencoded.png">    </p:cNvPr>
          <p:cNvPicPr>
            <a:picLocks noChangeAspect="1"/>
          </p:cNvPicPr>
          <p:nvPr/>
        </p:nvPicPr>
        <p:blipFill>
          <a:blip r:embed="rId5"/>
          <a:stretch>
            <a:fillRect/>
          </a:stretch>
        </p:blipFill>
        <p:spPr>
          <a:xfrm>
            <a:off x="1503640" y="3665934"/>
            <a:ext cx="4952643" cy="1061323"/>
          </a:xfrm>
          <a:prstGeom prst="rect">
            <a:avLst/>
          </a:prstGeom>
        </p:spPr>
      </p:pic>
      <p:pic>
        <p:nvPicPr>
          <p:cNvPr id="14" name="Image 5" descr="preencoded.png">    </p:cNvPr>
          <p:cNvPicPr>
            <a:picLocks noChangeAspect="1"/>
          </p:cNvPicPr>
          <p:nvPr/>
        </p:nvPicPr>
        <p:blipFill>
          <a:blip r:embed="rId6"/>
          <a:stretch>
            <a:fillRect/>
          </a:stretch>
        </p:blipFill>
        <p:spPr>
          <a:xfrm>
            <a:off x="3850362" y="4034671"/>
            <a:ext cx="259080" cy="323850"/>
          </a:xfrm>
          <a:prstGeom prst="rect">
            <a:avLst/>
          </a:prstGeom>
        </p:spPr>
      </p:pic>
      <p:sp>
        <p:nvSpPr>
          <p:cNvPr id="15" name="Text 7"/>
          <p:cNvSpPr/>
          <p:nvPr/>
        </p:nvSpPr>
        <p:spPr>
          <a:xfrm>
            <a:off x="6640473" y="3850124"/>
            <a:ext cx="2303026" cy="287774"/>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Learning Strategies</a:t>
            </a:r>
            <a:endParaRPr lang="en-US" sz="1800" dirty="0"/>
          </a:p>
        </p:txBody>
      </p:sp>
      <p:sp>
        <p:nvSpPr>
          <p:cNvPr id="16" name="Text 8"/>
          <p:cNvSpPr/>
          <p:nvPr/>
        </p:nvSpPr>
        <p:spPr>
          <a:xfrm>
            <a:off x="6640473" y="4248388"/>
            <a:ext cx="5215652" cy="294680"/>
          </a:xfrm>
          <a:prstGeom prst="rect">
            <a:avLst/>
          </a:prstGeom>
          <a:noFill/>
          <a:ln/>
        </p:spPr>
        <p:txBody>
          <a:bodyPr wrap="none" lIns="0" tIns="0" rIns="0" bIns="0" rtlCol="0" anchor="t"/>
          <a:lstStyle/>
          <a:p>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Implement personalised techniques that leverage your strengths</a:t>
            </a:r>
            <a:endParaRPr lang="en-US" sz="1450" dirty="0"/>
          </a:p>
        </p:txBody>
      </p:sp>
      <p:sp>
        <p:nvSpPr>
          <p:cNvPr id="17" name="Shape 9"/>
          <p:cNvSpPr/>
          <p:nvPr/>
        </p:nvSpPr>
        <p:spPr>
          <a:xfrm>
            <a:off x="6502241" y="4740712"/>
            <a:ext cx="7437358" cy="11430"/>
          </a:xfrm>
          <a:prstGeom prst="roundRect">
            <a:avLst>
              <a:gd name="adj" fmla="val 241790"/>
            </a:avLst>
          </a:prstGeom>
          <a:solidFill>
            <a:srgbClr val="D4CEC3"/>
          </a:solidFill>
          <a:ln/>
        </p:spPr>
      </p:sp>
      <p:pic>
        <p:nvPicPr>
          <p:cNvPr id="18" name="Image 6" descr="preencoded.png">    </p:cNvPr>
          <p:cNvPicPr>
            <a:picLocks noChangeAspect="1"/>
          </p:cNvPicPr>
          <p:nvPr/>
        </p:nvPicPr>
        <p:blipFill>
          <a:blip r:embed="rId7"/>
          <a:stretch>
            <a:fillRect/>
          </a:stretch>
        </p:blipFill>
        <p:spPr>
          <a:xfrm>
            <a:off x="678180" y="4773216"/>
            <a:ext cx="6603563" cy="1061323"/>
          </a:xfrm>
          <a:prstGeom prst="rect">
            <a:avLst/>
          </a:prstGeom>
        </p:spPr>
      </p:pic>
      <p:pic>
        <p:nvPicPr>
          <p:cNvPr id="19" name="Image 7" descr="preencoded.png">    </p:cNvPr>
          <p:cNvPicPr>
            <a:picLocks noChangeAspect="1"/>
          </p:cNvPicPr>
          <p:nvPr/>
        </p:nvPicPr>
        <p:blipFill>
          <a:blip r:embed="rId8"/>
          <a:stretch>
            <a:fillRect/>
          </a:stretch>
        </p:blipFill>
        <p:spPr>
          <a:xfrm>
            <a:off x="3850362" y="5141952"/>
            <a:ext cx="259080" cy="323850"/>
          </a:xfrm>
          <a:prstGeom prst="rect">
            <a:avLst/>
          </a:prstGeom>
        </p:spPr>
      </p:pic>
      <p:sp>
        <p:nvSpPr>
          <p:cNvPr id="20" name="Text 10"/>
          <p:cNvSpPr/>
          <p:nvPr/>
        </p:nvSpPr>
        <p:spPr>
          <a:xfrm>
            <a:off x="7465933" y="4957405"/>
            <a:ext cx="2303026" cy="287774"/>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Self-Understanding</a:t>
            </a:r>
            <a:endParaRPr lang="en-US" sz="1800" dirty="0"/>
          </a:p>
        </p:txBody>
      </p:sp>
      <p:sp>
        <p:nvSpPr>
          <p:cNvPr id="21" name="Text 11"/>
          <p:cNvSpPr/>
          <p:nvPr/>
        </p:nvSpPr>
        <p:spPr>
          <a:xfrm>
            <a:off x="7465933" y="5355669"/>
            <a:ext cx="4847392" cy="294680"/>
          </a:xfrm>
          <a:prstGeom prst="rect">
            <a:avLst/>
          </a:prstGeom>
          <a:noFill/>
          <a:ln/>
        </p:spPr>
        <p:txBody>
          <a:bodyPr wrap="none" lIns="0" tIns="0" rIns="0" bIns="0" rtlCol="0" anchor="t"/>
          <a:lstStyle/>
          <a:p>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Recognize how your brain processes information differently</a:t>
            </a:r>
            <a:endParaRPr lang="en-US" sz="1450" dirty="0"/>
          </a:p>
        </p:txBody>
      </p:sp>
      <p:sp>
        <p:nvSpPr>
          <p:cNvPr id="22" name="Text 12"/>
          <p:cNvSpPr/>
          <p:nvPr/>
        </p:nvSpPr>
        <p:spPr>
          <a:xfrm>
            <a:off x="644843" y="6041707"/>
            <a:ext cx="13340715" cy="589359"/>
          </a:xfrm>
          <a:prstGeom prst="rect">
            <a:avLst/>
          </a:prstGeom>
          <a:noFill/>
          <a:ln/>
        </p:spPr>
        <p:txBody>
          <a:bodyPr wrap="square" lIns="0" tIns="0" rIns="0" bIns="0" rtlCol="0" anchor="t"/>
          <a:lstStyle/>
          <a:p>
            <a:pPr algn="l" indent="0" marL="0">
              <a:lnSpc>
                <a:spcPts val="2300"/>
              </a:lnSpc>
              <a:buNone/>
            </a:pPr>
            <a:r>
              <a:rPr lang="en-US" sz="1450" b="1" dirty="0">
                <a:solidFill>
                  <a:srgbClr val="746558"/>
                </a:solidFill>
                <a:latin typeface="Gelasio" pitchFamily="34" charset="0"/>
                <a:ea typeface="Gelasio" pitchFamily="34" charset="-122"/>
                <a:cs typeface="Gelasio" pitchFamily="34" charset="-120"/>
              </a:rPr>
              <a:t>An SpLD assessment is not just a diagnostic tool but a pathway to empowerment</a:t>
            </a:r>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 By understanding your cognitive profile, you gain valuable insight into why certain tasks have been challenging and how to approach them differently.</a:t>
            </a:r>
            <a:endParaRPr lang="en-US" sz="1450" dirty="0"/>
          </a:p>
        </p:txBody>
      </p:sp>
      <p:sp>
        <p:nvSpPr>
          <p:cNvPr id="23" name="Text 13"/>
          <p:cNvSpPr/>
          <p:nvPr/>
        </p:nvSpPr>
        <p:spPr>
          <a:xfrm>
            <a:off x="644843" y="6838236"/>
            <a:ext cx="13340715" cy="884039"/>
          </a:xfrm>
          <a:prstGeom prst="rect">
            <a:avLst/>
          </a:prstGeom>
          <a:noFill/>
          <a:ln/>
        </p:spPr>
        <p:txBody>
          <a:bodyPr wrap="square" lIns="0" tIns="0" rIns="0" bIns="0" rtlCol="0" anchor="t"/>
          <a:lstStyle/>
          <a:p>
            <a:pPr algn="l" indent="0" marL="0">
              <a:lnSpc>
                <a:spcPts val="2300"/>
              </a:lnSpc>
              <a:buNone/>
            </a:pPr>
            <a:r>
              <a:rPr lang="en-US" sz="1450" dirty="0">
                <a:solidFill>
                  <a:srgbClr val="746558"/>
                </a:solidFill>
                <a:latin typeface="Gelasio" pitchFamily="34" charset="0"/>
                <a:ea typeface="Gelasio" pitchFamily="34" charset="-122"/>
                <a:cs typeface="Gelasio" pitchFamily="34" charset="-120"/>
              </a:rPr>
              <a:t>Many adults report that their diagnosis brings a sense of relief and validation, replacing self-doubt with a framework for understanding their experiences. With appropriate support and strategies, you can harness your strengths while effectively managing challenges, allowing you to thrive academically, professionally, and personally.</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3760351"/>
            <a:ext cx="5670590" cy="708779"/>
          </a:xfrm>
          <a:prstGeom prst="rect">
            <a:avLst/>
          </a:prstGeom>
          <a:noFill/>
          <a:ln/>
        </p:spPr>
        <p:txBody>
          <a:bodyPr wrap="none" lIns="0" tIns="0" rIns="0" bIns="0" rtlCol="0" anchor="t"/>
          <a:lstStyle/>
          <a:p>
            <a:pPr algn="l" indent="0" marL="0">
              <a:lnSpc>
                <a:spcPts val="5550"/>
              </a:lnSpc>
              <a:buNone/>
            </a:pPr>
            <a:endParaRPr lang="en-US" sz="4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58046" y="815102"/>
            <a:ext cx="7423309" cy="498277"/>
          </a:xfrm>
          <a:prstGeom prst="rect">
            <a:avLst/>
          </a:prstGeom>
          <a:noFill/>
          <a:ln/>
        </p:spPr>
        <p:txBody>
          <a:bodyPr wrap="none" lIns="0" tIns="0" rIns="0" bIns="0" rtlCol="0" anchor="t"/>
          <a:lstStyle/>
          <a:p>
            <a:pPr algn="l" indent="0" marL="0">
              <a:lnSpc>
                <a:spcPts val="3900"/>
              </a:lnSpc>
              <a:buNone/>
            </a:pPr>
            <a:r>
              <a:rPr lang="en-US" sz="3100" dirty="0">
                <a:solidFill>
                  <a:srgbClr val="484237"/>
                </a:solidFill>
                <a:latin typeface="Gelasio Semi Bold" pitchFamily="34" charset="0"/>
                <a:ea typeface="Gelasio Semi Bold" pitchFamily="34" charset="-122"/>
                <a:cs typeface="Gelasio Semi Bold" pitchFamily="34" charset="-120"/>
              </a:rPr>
              <a:t>Types of Specific Learning Difficulties</a:t>
            </a:r>
            <a:endParaRPr lang="en-US" sz="3100" dirty="0"/>
          </a:p>
        </p:txBody>
      </p:sp>
      <p:sp>
        <p:nvSpPr>
          <p:cNvPr id="4" name="Shape 1"/>
          <p:cNvSpPr/>
          <p:nvPr/>
        </p:nvSpPr>
        <p:spPr>
          <a:xfrm>
            <a:off x="558046" y="1552456"/>
            <a:ext cx="8027908" cy="1173599"/>
          </a:xfrm>
          <a:prstGeom prst="roundRect">
            <a:avLst>
              <a:gd name="adj" fmla="val 2038"/>
            </a:avLst>
          </a:prstGeom>
          <a:solidFill>
            <a:srgbClr val="EEE8DD"/>
          </a:solidFill>
          <a:ln/>
        </p:spPr>
      </p:sp>
      <p:sp>
        <p:nvSpPr>
          <p:cNvPr id="5" name="Text 2"/>
          <p:cNvSpPr/>
          <p:nvPr/>
        </p:nvSpPr>
        <p:spPr>
          <a:xfrm>
            <a:off x="717471" y="1711881"/>
            <a:ext cx="1992987" cy="249079"/>
          </a:xfrm>
          <a:prstGeom prst="rect">
            <a:avLst/>
          </a:prstGeom>
          <a:noFill/>
          <a:ln/>
        </p:spPr>
        <p:txBody>
          <a:bodyPr wrap="none" lIns="0" tIns="0" rIns="0" bIns="0" rtlCol="0" anchor="t"/>
          <a:lstStyle/>
          <a:p>
            <a:pPr algn="l" indent="0" marL="0">
              <a:lnSpc>
                <a:spcPts val="1950"/>
              </a:lnSpc>
              <a:buNone/>
            </a:pPr>
            <a:r>
              <a:rPr lang="en-US" sz="1550" dirty="0">
                <a:solidFill>
                  <a:srgbClr val="746558"/>
                </a:solidFill>
                <a:latin typeface="Gelasio Semi Bold" pitchFamily="34" charset="0"/>
                <a:ea typeface="Gelasio Semi Bold" pitchFamily="34" charset="-122"/>
                <a:cs typeface="Gelasio Semi Bold" pitchFamily="34" charset="-120"/>
              </a:rPr>
              <a:t>Dyslexia</a:t>
            </a:r>
            <a:endParaRPr lang="en-US" sz="1550" dirty="0"/>
          </a:p>
        </p:txBody>
      </p:sp>
      <p:sp>
        <p:nvSpPr>
          <p:cNvPr id="6" name="Text 3"/>
          <p:cNvSpPr/>
          <p:nvPr/>
        </p:nvSpPr>
        <p:spPr>
          <a:xfrm>
            <a:off x="717471" y="2056567"/>
            <a:ext cx="7709059" cy="510064"/>
          </a:xfrm>
          <a:prstGeom prst="rect">
            <a:avLst/>
          </a:prstGeom>
          <a:noFill/>
          <a:ln/>
        </p:spPr>
        <p:txBody>
          <a:bodyPr wrap="square" lIns="0" tIns="0" rIns="0" bIns="0" rtlCol="0" anchor="t"/>
          <a:lstStyle/>
          <a:p>
            <a:pPr algn="l" indent="0" marL="0">
              <a:lnSpc>
                <a:spcPts val="2000"/>
              </a:lnSpc>
              <a:buNone/>
            </a:pPr>
            <a:r>
              <a:rPr lang="en-US" sz="1250" dirty="0">
                <a:solidFill>
                  <a:srgbClr val="746558"/>
                </a:solidFill>
                <a:latin typeface="Gelasio" pitchFamily="34" charset="0"/>
                <a:ea typeface="Gelasio" pitchFamily="34" charset="-122"/>
                <a:cs typeface="Gelasio" pitchFamily="34" charset="-120"/>
              </a:rPr>
              <a:t>Characterized by difficulties with reading, spelling, and written expression. May include challenges with phonological processing, word recognition, and reading fluency.</a:t>
            </a:r>
            <a:endParaRPr lang="en-US" sz="1250" dirty="0"/>
          </a:p>
        </p:txBody>
      </p:sp>
      <p:sp>
        <p:nvSpPr>
          <p:cNvPr id="7" name="Shape 4"/>
          <p:cNvSpPr/>
          <p:nvPr/>
        </p:nvSpPr>
        <p:spPr>
          <a:xfrm>
            <a:off x="558046" y="2885480"/>
            <a:ext cx="8027908" cy="1173599"/>
          </a:xfrm>
          <a:prstGeom prst="roundRect">
            <a:avLst>
              <a:gd name="adj" fmla="val 2038"/>
            </a:avLst>
          </a:prstGeom>
          <a:solidFill>
            <a:srgbClr val="EEE8DD"/>
          </a:solidFill>
          <a:ln/>
        </p:spPr>
      </p:sp>
      <p:sp>
        <p:nvSpPr>
          <p:cNvPr id="8" name="Text 5"/>
          <p:cNvSpPr/>
          <p:nvPr/>
        </p:nvSpPr>
        <p:spPr>
          <a:xfrm>
            <a:off x="717471" y="3044904"/>
            <a:ext cx="1992987" cy="249079"/>
          </a:xfrm>
          <a:prstGeom prst="rect">
            <a:avLst/>
          </a:prstGeom>
          <a:noFill/>
          <a:ln/>
        </p:spPr>
        <p:txBody>
          <a:bodyPr wrap="none" lIns="0" tIns="0" rIns="0" bIns="0" rtlCol="0" anchor="t"/>
          <a:lstStyle/>
          <a:p>
            <a:pPr algn="l" indent="0" marL="0">
              <a:lnSpc>
                <a:spcPts val="1950"/>
              </a:lnSpc>
              <a:buNone/>
            </a:pPr>
            <a:r>
              <a:rPr lang="en-US" sz="1550" dirty="0">
                <a:solidFill>
                  <a:srgbClr val="746558"/>
                </a:solidFill>
                <a:latin typeface="Gelasio Semi Bold" pitchFamily="34" charset="0"/>
                <a:ea typeface="Gelasio Semi Bold" pitchFamily="34" charset="-122"/>
                <a:cs typeface="Gelasio Semi Bold" pitchFamily="34" charset="-120"/>
              </a:rPr>
              <a:t>Dyscalculia</a:t>
            </a:r>
            <a:endParaRPr lang="en-US" sz="1550" dirty="0"/>
          </a:p>
        </p:txBody>
      </p:sp>
      <p:sp>
        <p:nvSpPr>
          <p:cNvPr id="9" name="Text 6"/>
          <p:cNvSpPr/>
          <p:nvPr/>
        </p:nvSpPr>
        <p:spPr>
          <a:xfrm>
            <a:off x="717471" y="3389590"/>
            <a:ext cx="7709059" cy="510064"/>
          </a:xfrm>
          <a:prstGeom prst="rect">
            <a:avLst/>
          </a:prstGeom>
          <a:noFill/>
          <a:ln/>
        </p:spPr>
        <p:txBody>
          <a:bodyPr wrap="square" lIns="0" tIns="0" rIns="0" bIns="0" rtlCol="0" anchor="t"/>
          <a:lstStyle/>
          <a:p>
            <a:pPr algn="l" indent="0" marL="0">
              <a:lnSpc>
                <a:spcPts val="2000"/>
              </a:lnSpc>
              <a:buNone/>
            </a:pPr>
            <a:r>
              <a:rPr lang="en-US" sz="1250" dirty="0">
                <a:solidFill>
                  <a:srgbClr val="746558"/>
                </a:solidFill>
                <a:latin typeface="Gelasio" pitchFamily="34" charset="0"/>
                <a:ea typeface="Gelasio" pitchFamily="34" charset="-122"/>
                <a:cs typeface="Gelasio" pitchFamily="34" charset="-120"/>
              </a:rPr>
              <a:t>Involves challenges with numeracy and understanding mathematical concepts. May include difficulty with number sense, arithmetic operations, and mathematical reasoning.</a:t>
            </a:r>
            <a:endParaRPr lang="en-US" sz="1250" dirty="0"/>
          </a:p>
        </p:txBody>
      </p:sp>
      <p:sp>
        <p:nvSpPr>
          <p:cNvPr id="10" name="Shape 7"/>
          <p:cNvSpPr/>
          <p:nvPr/>
        </p:nvSpPr>
        <p:spPr>
          <a:xfrm>
            <a:off x="558046" y="4218503"/>
            <a:ext cx="8027908" cy="1173599"/>
          </a:xfrm>
          <a:prstGeom prst="roundRect">
            <a:avLst>
              <a:gd name="adj" fmla="val 2038"/>
            </a:avLst>
          </a:prstGeom>
          <a:solidFill>
            <a:srgbClr val="EEE8DD"/>
          </a:solidFill>
          <a:ln/>
        </p:spPr>
      </p:sp>
      <p:sp>
        <p:nvSpPr>
          <p:cNvPr id="11" name="Text 8"/>
          <p:cNvSpPr/>
          <p:nvPr/>
        </p:nvSpPr>
        <p:spPr>
          <a:xfrm>
            <a:off x="717471" y="4377928"/>
            <a:ext cx="1992987" cy="249079"/>
          </a:xfrm>
          <a:prstGeom prst="rect">
            <a:avLst/>
          </a:prstGeom>
          <a:noFill/>
          <a:ln/>
        </p:spPr>
        <p:txBody>
          <a:bodyPr wrap="none" lIns="0" tIns="0" rIns="0" bIns="0" rtlCol="0" anchor="t"/>
          <a:lstStyle/>
          <a:p>
            <a:pPr algn="l" indent="0" marL="0">
              <a:lnSpc>
                <a:spcPts val="1950"/>
              </a:lnSpc>
              <a:buNone/>
            </a:pPr>
            <a:r>
              <a:rPr lang="en-US" sz="1550" dirty="0">
                <a:solidFill>
                  <a:srgbClr val="746558"/>
                </a:solidFill>
                <a:latin typeface="Gelasio Semi Bold" pitchFamily="34" charset="0"/>
                <a:ea typeface="Gelasio Semi Bold" pitchFamily="34" charset="-122"/>
                <a:cs typeface="Gelasio Semi Bold" pitchFamily="34" charset="-120"/>
              </a:rPr>
              <a:t>Dyspraxia (DCD)</a:t>
            </a:r>
            <a:endParaRPr lang="en-US" sz="1550" dirty="0"/>
          </a:p>
        </p:txBody>
      </p:sp>
      <p:sp>
        <p:nvSpPr>
          <p:cNvPr id="12" name="Text 9"/>
          <p:cNvSpPr/>
          <p:nvPr/>
        </p:nvSpPr>
        <p:spPr>
          <a:xfrm>
            <a:off x="717471" y="4722614"/>
            <a:ext cx="7709059" cy="510064"/>
          </a:xfrm>
          <a:prstGeom prst="rect">
            <a:avLst/>
          </a:prstGeom>
          <a:noFill/>
          <a:ln/>
        </p:spPr>
        <p:txBody>
          <a:bodyPr wrap="square" lIns="0" tIns="0" rIns="0" bIns="0" rtlCol="0" anchor="t"/>
          <a:lstStyle/>
          <a:p>
            <a:pPr algn="l" indent="0" marL="0">
              <a:lnSpc>
                <a:spcPts val="2000"/>
              </a:lnSpc>
              <a:buNone/>
            </a:pPr>
            <a:r>
              <a:rPr lang="en-US" sz="1250" dirty="0">
                <a:solidFill>
                  <a:srgbClr val="746558"/>
                </a:solidFill>
                <a:latin typeface="Gelasio" pitchFamily="34" charset="0"/>
                <a:ea typeface="Gelasio" pitchFamily="34" charset="-122"/>
                <a:cs typeface="Gelasio" pitchFamily="34" charset="-120"/>
              </a:rPr>
              <a:t>Presents as difficulties with coordination and motor planning. May affect handwriting, physical activities, and organization of movements.</a:t>
            </a:r>
            <a:endParaRPr lang="en-US" sz="1250" dirty="0"/>
          </a:p>
        </p:txBody>
      </p:sp>
      <p:sp>
        <p:nvSpPr>
          <p:cNvPr id="13" name="Shape 10"/>
          <p:cNvSpPr/>
          <p:nvPr/>
        </p:nvSpPr>
        <p:spPr>
          <a:xfrm>
            <a:off x="558046" y="5551527"/>
            <a:ext cx="8027908" cy="1173599"/>
          </a:xfrm>
          <a:prstGeom prst="roundRect">
            <a:avLst>
              <a:gd name="adj" fmla="val 2038"/>
            </a:avLst>
          </a:prstGeom>
          <a:solidFill>
            <a:srgbClr val="EEE8DD"/>
          </a:solidFill>
          <a:ln/>
        </p:spPr>
      </p:sp>
      <p:sp>
        <p:nvSpPr>
          <p:cNvPr id="14" name="Text 11"/>
          <p:cNvSpPr/>
          <p:nvPr/>
        </p:nvSpPr>
        <p:spPr>
          <a:xfrm>
            <a:off x="717471" y="5710952"/>
            <a:ext cx="1992987" cy="249079"/>
          </a:xfrm>
          <a:prstGeom prst="rect">
            <a:avLst/>
          </a:prstGeom>
          <a:noFill/>
          <a:ln/>
        </p:spPr>
        <p:txBody>
          <a:bodyPr wrap="none" lIns="0" tIns="0" rIns="0" bIns="0" rtlCol="0" anchor="t"/>
          <a:lstStyle/>
          <a:p>
            <a:pPr algn="l" indent="0" marL="0">
              <a:lnSpc>
                <a:spcPts val="1950"/>
              </a:lnSpc>
              <a:buNone/>
            </a:pPr>
            <a:r>
              <a:rPr lang="en-US" sz="1550" dirty="0">
                <a:solidFill>
                  <a:srgbClr val="746558"/>
                </a:solidFill>
                <a:latin typeface="Gelasio Semi Bold" pitchFamily="34" charset="0"/>
                <a:ea typeface="Gelasio Semi Bold" pitchFamily="34" charset="-122"/>
                <a:cs typeface="Gelasio Semi Bold" pitchFamily="34" charset="-120"/>
              </a:rPr>
              <a:t>ADHD</a:t>
            </a:r>
            <a:endParaRPr lang="en-US" sz="1550" dirty="0"/>
          </a:p>
        </p:txBody>
      </p:sp>
      <p:sp>
        <p:nvSpPr>
          <p:cNvPr id="15" name="Text 12"/>
          <p:cNvSpPr/>
          <p:nvPr/>
        </p:nvSpPr>
        <p:spPr>
          <a:xfrm>
            <a:off x="717471" y="6055638"/>
            <a:ext cx="7709059" cy="510064"/>
          </a:xfrm>
          <a:prstGeom prst="rect">
            <a:avLst/>
          </a:prstGeom>
          <a:noFill/>
          <a:ln/>
        </p:spPr>
        <p:txBody>
          <a:bodyPr wrap="square" lIns="0" tIns="0" rIns="0" bIns="0" rtlCol="0" anchor="t"/>
          <a:lstStyle/>
          <a:p>
            <a:pPr algn="l" indent="0" marL="0">
              <a:lnSpc>
                <a:spcPts val="2000"/>
              </a:lnSpc>
              <a:buNone/>
            </a:pPr>
            <a:r>
              <a:rPr lang="en-US" sz="1250" dirty="0">
                <a:solidFill>
                  <a:srgbClr val="746558"/>
                </a:solidFill>
                <a:latin typeface="Gelasio" pitchFamily="34" charset="0"/>
                <a:ea typeface="Gelasio" pitchFamily="34" charset="-122"/>
                <a:cs typeface="Gelasio" pitchFamily="34" charset="-120"/>
              </a:rPr>
              <a:t>Impacts attention regulation, working memory, and executive functioning. May manifest as difficulty maintaining focus, organizing tasks, or managing impulsivity.</a:t>
            </a:r>
            <a:endParaRPr lang="en-US" sz="1250" dirty="0"/>
          </a:p>
        </p:txBody>
      </p:sp>
      <p:sp>
        <p:nvSpPr>
          <p:cNvPr id="16" name="Text 13"/>
          <p:cNvSpPr/>
          <p:nvPr/>
        </p:nvSpPr>
        <p:spPr>
          <a:xfrm>
            <a:off x="558046" y="6904434"/>
            <a:ext cx="8027908" cy="510064"/>
          </a:xfrm>
          <a:prstGeom prst="rect">
            <a:avLst/>
          </a:prstGeom>
          <a:noFill/>
          <a:ln/>
        </p:spPr>
        <p:txBody>
          <a:bodyPr wrap="square" lIns="0" tIns="0" rIns="0" bIns="0" rtlCol="0" anchor="t"/>
          <a:lstStyle/>
          <a:p>
            <a:pPr algn="l" indent="0" marL="0">
              <a:lnSpc>
                <a:spcPts val="2000"/>
              </a:lnSpc>
              <a:buNone/>
            </a:pPr>
            <a:r>
              <a:rPr lang="en-US" sz="1250" dirty="0">
                <a:solidFill>
                  <a:srgbClr val="746558"/>
                </a:solidFill>
                <a:latin typeface="Gelasio" pitchFamily="34" charset="0"/>
                <a:ea typeface="Gelasio" pitchFamily="34" charset="-122"/>
                <a:cs typeface="Gelasio" pitchFamily="34" charset="-120"/>
              </a:rPr>
              <a:t>It's important to understand that SpLDs do not reflect intelligence levels. Many individuals with learning differences have average or above-average abilities, with areas of significant strength alongside specific challenges.</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28174" y="724733"/>
            <a:ext cx="6736318" cy="560903"/>
          </a:xfrm>
          <a:prstGeom prst="rect">
            <a:avLst/>
          </a:prstGeom>
          <a:noFill/>
          <a:ln/>
        </p:spPr>
        <p:txBody>
          <a:bodyPr wrap="none" lIns="0" tIns="0" rIns="0" bIns="0" rtlCol="0" anchor="t"/>
          <a:lstStyle/>
          <a:p>
            <a:pPr algn="l" indent="0" marL="0">
              <a:lnSpc>
                <a:spcPts val="4400"/>
              </a:lnSpc>
              <a:buNone/>
            </a:pPr>
            <a:r>
              <a:rPr lang="en-US" sz="3500" dirty="0">
                <a:solidFill>
                  <a:srgbClr val="484237"/>
                </a:solidFill>
                <a:latin typeface="Gelasio Semi Bold" pitchFamily="34" charset="0"/>
                <a:ea typeface="Gelasio Semi Bold" pitchFamily="34" charset="-122"/>
                <a:cs typeface="Gelasio Semi Bold" pitchFamily="34" charset="-120"/>
              </a:rPr>
              <a:t>Why Consider an Assessment?</a:t>
            </a:r>
            <a:endParaRPr lang="en-US" sz="3500" dirty="0"/>
          </a:p>
        </p:txBody>
      </p:sp>
      <p:sp>
        <p:nvSpPr>
          <p:cNvPr id="4" name="Shape 1"/>
          <p:cNvSpPr/>
          <p:nvPr/>
        </p:nvSpPr>
        <p:spPr>
          <a:xfrm>
            <a:off x="628174" y="1554837"/>
            <a:ext cx="403860" cy="403860"/>
          </a:xfrm>
          <a:prstGeom prst="roundRect">
            <a:avLst>
              <a:gd name="adj" fmla="val 6667"/>
            </a:avLst>
          </a:prstGeom>
          <a:solidFill>
            <a:srgbClr val="EEE8DD"/>
          </a:solidFill>
          <a:ln/>
        </p:spPr>
      </p:sp>
      <p:pic>
        <p:nvPicPr>
          <p:cNvPr id="5" name="Image 1" descr="preencoded.png">    </p:cNvPr>
          <p:cNvPicPr>
            <a:picLocks noChangeAspect="1"/>
          </p:cNvPicPr>
          <p:nvPr/>
        </p:nvPicPr>
        <p:blipFill>
          <a:blip r:embed="rId2"/>
          <a:stretch>
            <a:fillRect/>
          </a:stretch>
        </p:blipFill>
        <p:spPr>
          <a:xfrm>
            <a:off x="695504" y="1588532"/>
            <a:ext cx="269200" cy="336471"/>
          </a:xfrm>
          <a:prstGeom prst="rect">
            <a:avLst/>
          </a:prstGeom>
        </p:spPr>
      </p:pic>
      <p:sp>
        <p:nvSpPr>
          <p:cNvPr id="6" name="Text 2"/>
          <p:cNvSpPr/>
          <p:nvPr/>
        </p:nvSpPr>
        <p:spPr>
          <a:xfrm>
            <a:off x="1211461" y="1616512"/>
            <a:ext cx="3456027" cy="280511"/>
          </a:xfrm>
          <a:prstGeom prst="rect">
            <a:avLst/>
          </a:prstGeom>
          <a:noFill/>
          <a:ln/>
        </p:spPr>
        <p:txBody>
          <a:bodyPr wrap="none" lIns="0" tIns="0" rIns="0" bIns="0" rtlCol="0" anchor="t"/>
          <a:lstStyle/>
          <a:p>
            <a:pPr algn="l" indent="0" marL="0">
              <a:lnSpc>
                <a:spcPts val="2200"/>
              </a:lnSpc>
              <a:buNone/>
            </a:pPr>
            <a:r>
              <a:rPr lang="en-US" sz="1750" dirty="0">
                <a:solidFill>
                  <a:srgbClr val="746558"/>
                </a:solidFill>
                <a:latin typeface="Gelasio Semi Bold" pitchFamily="34" charset="0"/>
                <a:ea typeface="Gelasio Semi Bold" pitchFamily="34" charset="-122"/>
                <a:cs typeface="Gelasio Semi Bold" pitchFamily="34" charset="-120"/>
              </a:rPr>
              <a:t>Persistent Learning Difficulties</a:t>
            </a:r>
            <a:endParaRPr lang="en-US" sz="1750" dirty="0"/>
          </a:p>
        </p:txBody>
      </p:sp>
      <p:sp>
        <p:nvSpPr>
          <p:cNvPr id="7" name="Text 3"/>
          <p:cNvSpPr/>
          <p:nvPr/>
        </p:nvSpPr>
        <p:spPr>
          <a:xfrm>
            <a:off x="1211461" y="2004655"/>
            <a:ext cx="7304365" cy="574358"/>
          </a:xfrm>
          <a:prstGeom prst="rect">
            <a:avLst/>
          </a:prstGeom>
          <a:noFill/>
          <a:ln/>
        </p:spPr>
        <p:txBody>
          <a:bodyPr wrap="square" lIns="0" tIns="0" rIns="0" bIns="0" rtlCol="0" anchor="t"/>
          <a:lstStyle/>
          <a:p>
            <a:pPr algn="l" indent="0" marL="0">
              <a:lnSpc>
                <a:spcPts val="2250"/>
              </a:lnSpc>
              <a:buNone/>
            </a:pPr>
            <a:r>
              <a:rPr lang="en-US" sz="1400" dirty="0">
                <a:solidFill>
                  <a:srgbClr val="746558"/>
                </a:solidFill>
                <a:latin typeface="Gelasio" pitchFamily="34" charset="0"/>
                <a:ea typeface="Gelasio" pitchFamily="34" charset="-122"/>
                <a:cs typeface="Gelasio" pitchFamily="34" charset="-120"/>
              </a:rPr>
              <a:t>Your child has experienced ongoing challenges with reading, writing, organising, or remembering information despite their best efforts.</a:t>
            </a:r>
            <a:endParaRPr lang="en-US" sz="1400" dirty="0"/>
          </a:p>
        </p:txBody>
      </p:sp>
      <p:sp>
        <p:nvSpPr>
          <p:cNvPr id="8" name="Shape 4"/>
          <p:cNvSpPr/>
          <p:nvPr/>
        </p:nvSpPr>
        <p:spPr>
          <a:xfrm>
            <a:off x="628174" y="2937986"/>
            <a:ext cx="403860" cy="403860"/>
          </a:xfrm>
          <a:prstGeom prst="roundRect">
            <a:avLst>
              <a:gd name="adj" fmla="val 6667"/>
            </a:avLst>
          </a:prstGeom>
          <a:solidFill>
            <a:srgbClr val="EEE8DD"/>
          </a:solidFill>
          <a:ln/>
        </p:spPr>
      </p:sp>
      <p:pic>
        <p:nvPicPr>
          <p:cNvPr id="9" name="Image 2" descr="preencoded.png">    </p:cNvPr>
          <p:cNvPicPr>
            <a:picLocks noChangeAspect="1"/>
          </p:cNvPicPr>
          <p:nvPr/>
        </p:nvPicPr>
        <p:blipFill>
          <a:blip r:embed="rId3"/>
          <a:stretch>
            <a:fillRect/>
          </a:stretch>
        </p:blipFill>
        <p:spPr>
          <a:xfrm>
            <a:off x="695504" y="2971681"/>
            <a:ext cx="269200" cy="336471"/>
          </a:xfrm>
          <a:prstGeom prst="rect">
            <a:avLst/>
          </a:prstGeom>
        </p:spPr>
      </p:pic>
      <p:sp>
        <p:nvSpPr>
          <p:cNvPr id="10" name="Text 5"/>
          <p:cNvSpPr/>
          <p:nvPr/>
        </p:nvSpPr>
        <p:spPr>
          <a:xfrm>
            <a:off x="1211461" y="2999661"/>
            <a:ext cx="2874883" cy="280511"/>
          </a:xfrm>
          <a:prstGeom prst="rect">
            <a:avLst/>
          </a:prstGeom>
          <a:noFill/>
          <a:ln/>
        </p:spPr>
        <p:txBody>
          <a:bodyPr wrap="none" lIns="0" tIns="0" rIns="0" bIns="0" rtlCol="0" anchor="t"/>
          <a:lstStyle/>
          <a:p>
            <a:pPr algn="l" indent="0" marL="0">
              <a:lnSpc>
                <a:spcPts val="2200"/>
              </a:lnSpc>
              <a:buNone/>
            </a:pPr>
            <a:r>
              <a:rPr lang="en-US" sz="1750" dirty="0">
                <a:solidFill>
                  <a:srgbClr val="746558"/>
                </a:solidFill>
                <a:latin typeface="Gelasio Semi Bold" pitchFamily="34" charset="0"/>
                <a:ea typeface="Gelasio Semi Bold" pitchFamily="34" charset="-122"/>
                <a:cs typeface="Gelasio Semi Bold" pitchFamily="34" charset="-120"/>
              </a:rPr>
              <a:t>Inconsistent Performance</a:t>
            </a:r>
            <a:endParaRPr lang="en-US" sz="1750" dirty="0"/>
          </a:p>
        </p:txBody>
      </p:sp>
      <p:sp>
        <p:nvSpPr>
          <p:cNvPr id="11" name="Text 6"/>
          <p:cNvSpPr/>
          <p:nvPr/>
        </p:nvSpPr>
        <p:spPr>
          <a:xfrm>
            <a:off x="1211461" y="3387804"/>
            <a:ext cx="7304365" cy="574358"/>
          </a:xfrm>
          <a:prstGeom prst="rect">
            <a:avLst/>
          </a:prstGeom>
          <a:noFill/>
          <a:ln/>
        </p:spPr>
        <p:txBody>
          <a:bodyPr wrap="square" lIns="0" tIns="0" rIns="0" bIns="0" rtlCol="0" anchor="t"/>
          <a:lstStyle/>
          <a:p>
            <a:pPr algn="l" indent="0" marL="0">
              <a:lnSpc>
                <a:spcPts val="2250"/>
              </a:lnSpc>
              <a:buNone/>
            </a:pPr>
            <a:r>
              <a:rPr lang="en-US" sz="1400" dirty="0">
                <a:solidFill>
                  <a:srgbClr val="746558"/>
                </a:solidFill>
                <a:latin typeface="Gelasio" pitchFamily="34" charset="0"/>
                <a:ea typeface="Gelasio" pitchFamily="34" charset="-122"/>
                <a:cs typeface="Gelasio" pitchFamily="34" charset="-120"/>
              </a:rPr>
              <a:t>You've received feedback from teachers about your child's uneven performance across different tasks or subjects.</a:t>
            </a:r>
            <a:endParaRPr lang="en-US" sz="1400" dirty="0"/>
          </a:p>
        </p:txBody>
      </p:sp>
      <p:sp>
        <p:nvSpPr>
          <p:cNvPr id="12" name="Shape 7"/>
          <p:cNvSpPr/>
          <p:nvPr/>
        </p:nvSpPr>
        <p:spPr>
          <a:xfrm>
            <a:off x="628174" y="4321135"/>
            <a:ext cx="403860" cy="403860"/>
          </a:xfrm>
          <a:prstGeom prst="roundRect">
            <a:avLst>
              <a:gd name="adj" fmla="val 6667"/>
            </a:avLst>
          </a:prstGeom>
          <a:solidFill>
            <a:srgbClr val="EEE8DD"/>
          </a:solidFill>
          <a:ln/>
        </p:spPr>
      </p:sp>
      <p:pic>
        <p:nvPicPr>
          <p:cNvPr id="13" name="Image 3" descr="preencoded.png">    </p:cNvPr>
          <p:cNvPicPr>
            <a:picLocks noChangeAspect="1"/>
          </p:cNvPicPr>
          <p:nvPr/>
        </p:nvPicPr>
        <p:blipFill>
          <a:blip r:embed="rId4"/>
          <a:stretch>
            <a:fillRect/>
          </a:stretch>
        </p:blipFill>
        <p:spPr>
          <a:xfrm>
            <a:off x="695504" y="4354830"/>
            <a:ext cx="269200" cy="336471"/>
          </a:xfrm>
          <a:prstGeom prst="rect">
            <a:avLst/>
          </a:prstGeom>
        </p:spPr>
      </p:pic>
      <p:sp>
        <p:nvSpPr>
          <p:cNvPr id="14" name="Text 8"/>
          <p:cNvSpPr/>
          <p:nvPr/>
        </p:nvSpPr>
        <p:spPr>
          <a:xfrm>
            <a:off x="1211461" y="4382810"/>
            <a:ext cx="4946928" cy="280511"/>
          </a:xfrm>
          <a:prstGeom prst="rect">
            <a:avLst/>
          </a:prstGeom>
          <a:noFill/>
          <a:ln/>
        </p:spPr>
        <p:txBody>
          <a:bodyPr wrap="none" lIns="0" tIns="0" rIns="0" bIns="0" rtlCol="0" anchor="t"/>
          <a:lstStyle/>
          <a:p>
            <a:pPr algn="l" indent="0" marL="0">
              <a:lnSpc>
                <a:spcPts val="2200"/>
              </a:lnSpc>
              <a:buNone/>
            </a:pPr>
            <a:r>
              <a:rPr lang="en-US" sz="1750" dirty="0">
                <a:solidFill>
                  <a:srgbClr val="746558"/>
                </a:solidFill>
                <a:latin typeface="Gelasio Semi Bold" pitchFamily="34" charset="0"/>
                <a:ea typeface="Gelasio Semi Bold" pitchFamily="34" charset="-122"/>
                <a:cs typeface="Gelasio Semi Bold" pitchFamily="34" charset="-120"/>
              </a:rPr>
              <a:t>Understanding Your Child's Learning Profile</a:t>
            </a:r>
            <a:endParaRPr lang="en-US" sz="1750" dirty="0"/>
          </a:p>
        </p:txBody>
      </p:sp>
      <p:sp>
        <p:nvSpPr>
          <p:cNvPr id="15" name="Text 9"/>
          <p:cNvSpPr/>
          <p:nvPr/>
        </p:nvSpPr>
        <p:spPr>
          <a:xfrm>
            <a:off x="1211461" y="4770953"/>
            <a:ext cx="7304365" cy="574358"/>
          </a:xfrm>
          <a:prstGeom prst="rect">
            <a:avLst/>
          </a:prstGeom>
          <a:noFill/>
          <a:ln/>
        </p:spPr>
        <p:txBody>
          <a:bodyPr wrap="square" lIns="0" tIns="0" rIns="0" bIns="0" rtlCol="0" anchor="t"/>
          <a:lstStyle/>
          <a:p>
            <a:pPr algn="l" indent="0" marL="0">
              <a:lnSpc>
                <a:spcPts val="2250"/>
              </a:lnSpc>
              <a:buNone/>
            </a:pPr>
            <a:r>
              <a:rPr lang="en-US" sz="1400" dirty="0">
                <a:solidFill>
                  <a:srgbClr val="746558"/>
                </a:solidFill>
                <a:latin typeface="Gelasio" pitchFamily="34" charset="0"/>
                <a:ea typeface="Gelasio" pitchFamily="34" charset="-122"/>
                <a:cs typeface="Gelasio" pitchFamily="34" charset="-120"/>
              </a:rPr>
              <a:t>You wish to gain insight into your child's cognitive strengths and challenges to develop more effective learning and working strategies for them.</a:t>
            </a:r>
            <a:endParaRPr lang="en-US" sz="1400" dirty="0"/>
          </a:p>
        </p:txBody>
      </p:sp>
      <p:sp>
        <p:nvSpPr>
          <p:cNvPr id="16" name="Shape 10"/>
          <p:cNvSpPr/>
          <p:nvPr/>
        </p:nvSpPr>
        <p:spPr>
          <a:xfrm>
            <a:off x="628174" y="5704284"/>
            <a:ext cx="403860" cy="403860"/>
          </a:xfrm>
          <a:prstGeom prst="roundRect">
            <a:avLst>
              <a:gd name="adj" fmla="val 6667"/>
            </a:avLst>
          </a:prstGeom>
          <a:solidFill>
            <a:srgbClr val="EEE8DD"/>
          </a:solidFill>
          <a:ln/>
        </p:spPr>
      </p:sp>
      <p:pic>
        <p:nvPicPr>
          <p:cNvPr id="17" name="Image 4" descr="preencoded.png">    </p:cNvPr>
          <p:cNvPicPr>
            <a:picLocks noChangeAspect="1"/>
          </p:cNvPicPr>
          <p:nvPr/>
        </p:nvPicPr>
        <p:blipFill>
          <a:blip r:embed="rId5"/>
          <a:stretch>
            <a:fillRect/>
          </a:stretch>
        </p:blipFill>
        <p:spPr>
          <a:xfrm>
            <a:off x="695504" y="5737979"/>
            <a:ext cx="269200" cy="336471"/>
          </a:xfrm>
          <a:prstGeom prst="rect">
            <a:avLst/>
          </a:prstGeom>
        </p:spPr>
      </p:pic>
      <p:sp>
        <p:nvSpPr>
          <p:cNvPr id="18" name="Text 11"/>
          <p:cNvSpPr/>
          <p:nvPr/>
        </p:nvSpPr>
        <p:spPr>
          <a:xfrm>
            <a:off x="1211461" y="5765959"/>
            <a:ext cx="2243733" cy="280511"/>
          </a:xfrm>
          <a:prstGeom prst="rect">
            <a:avLst/>
          </a:prstGeom>
          <a:noFill/>
          <a:ln/>
        </p:spPr>
        <p:txBody>
          <a:bodyPr wrap="none" lIns="0" tIns="0" rIns="0" bIns="0" rtlCol="0" anchor="t"/>
          <a:lstStyle/>
          <a:p>
            <a:pPr algn="l" indent="0" marL="0">
              <a:lnSpc>
                <a:spcPts val="2200"/>
              </a:lnSpc>
              <a:buNone/>
            </a:pPr>
            <a:r>
              <a:rPr lang="en-US" sz="1750" dirty="0">
                <a:solidFill>
                  <a:srgbClr val="746558"/>
                </a:solidFill>
                <a:latin typeface="Gelasio Semi Bold" pitchFamily="34" charset="0"/>
                <a:ea typeface="Gelasio Semi Bold" pitchFamily="34" charset="-122"/>
                <a:cs typeface="Gelasio Semi Bold" pitchFamily="34" charset="-120"/>
              </a:rPr>
              <a:t>Accessing Support</a:t>
            </a:r>
            <a:endParaRPr lang="en-US" sz="1750" dirty="0"/>
          </a:p>
        </p:txBody>
      </p:sp>
      <p:sp>
        <p:nvSpPr>
          <p:cNvPr id="19" name="Text 12"/>
          <p:cNvSpPr/>
          <p:nvPr/>
        </p:nvSpPr>
        <p:spPr>
          <a:xfrm>
            <a:off x="1211461" y="6154103"/>
            <a:ext cx="7304365" cy="574358"/>
          </a:xfrm>
          <a:prstGeom prst="rect">
            <a:avLst/>
          </a:prstGeom>
          <a:noFill/>
          <a:ln/>
        </p:spPr>
        <p:txBody>
          <a:bodyPr wrap="square" lIns="0" tIns="0" rIns="0" bIns="0" rtlCol="0" anchor="t"/>
          <a:lstStyle/>
          <a:p>
            <a:pPr algn="l" indent="0" marL="0">
              <a:lnSpc>
                <a:spcPts val="2250"/>
              </a:lnSpc>
              <a:buNone/>
            </a:pPr>
            <a:r>
              <a:rPr lang="en-US" sz="1400" dirty="0">
                <a:solidFill>
                  <a:srgbClr val="746558"/>
                </a:solidFill>
                <a:latin typeface="Gelasio" pitchFamily="34" charset="0"/>
                <a:ea typeface="Gelasio" pitchFamily="34" charset="-122"/>
                <a:cs typeface="Gelasio" pitchFamily="34" charset="-120"/>
              </a:rPr>
              <a:t>Your child needs formal documentation to access accommodations in educational settings, for professional exams, or in future workplace environments.</a:t>
            </a:r>
            <a:endParaRPr lang="en-US" sz="1400" dirty="0"/>
          </a:p>
        </p:txBody>
      </p:sp>
      <p:sp>
        <p:nvSpPr>
          <p:cNvPr id="20" name="Text 13"/>
          <p:cNvSpPr/>
          <p:nvPr/>
        </p:nvSpPr>
        <p:spPr>
          <a:xfrm>
            <a:off x="628174" y="6930390"/>
            <a:ext cx="7887652" cy="574358"/>
          </a:xfrm>
          <a:prstGeom prst="rect">
            <a:avLst/>
          </a:prstGeom>
          <a:noFill/>
          <a:ln/>
        </p:spPr>
        <p:txBody>
          <a:bodyPr wrap="square" lIns="0" tIns="0" rIns="0" bIns="0" rtlCol="0" anchor="t"/>
          <a:lstStyle/>
          <a:p>
            <a:pPr algn="l" indent="0" marL="0">
              <a:lnSpc>
                <a:spcPts val="2250"/>
              </a:lnSpc>
              <a:buNone/>
            </a:pPr>
            <a:r>
              <a:rPr lang="en-US" sz="1400" dirty="0">
                <a:solidFill>
                  <a:srgbClr val="746558"/>
                </a:solidFill>
                <a:latin typeface="Gelasio" pitchFamily="34" charset="0"/>
                <a:ea typeface="Gelasio" pitchFamily="34" charset="-122"/>
                <a:cs typeface="Gelasio" pitchFamily="34" charset="-120"/>
              </a:rPr>
              <a:t>An assessment can be transformative, providing clarity about learning patterns you and your child may have noticed throughout their life but never fully understood.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083951"/>
          </a:xfrm>
          <a:prstGeom prst="rect">
            <a:avLst/>
          </a:prstGeom>
        </p:spPr>
      </p:pic>
      <p:sp>
        <p:nvSpPr>
          <p:cNvPr id="3" name="Text 0"/>
          <p:cNvSpPr/>
          <p:nvPr/>
        </p:nvSpPr>
        <p:spPr>
          <a:xfrm>
            <a:off x="583406" y="2676168"/>
            <a:ext cx="7352109" cy="521017"/>
          </a:xfrm>
          <a:prstGeom prst="rect">
            <a:avLst/>
          </a:prstGeom>
          <a:noFill/>
          <a:ln/>
        </p:spPr>
        <p:txBody>
          <a:bodyPr wrap="none" lIns="0" tIns="0" rIns="0" bIns="0" rtlCol="0" anchor="t"/>
          <a:lstStyle/>
          <a:p>
            <a:pPr algn="l" indent="0" marL="0">
              <a:lnSpc>
                <a:spcPts val="4100"/>
              </a:lnSpc>
              <a:buNone/>
            </a:pPr>
            <a:r>
              <a:rPr lang="en-US" sz="3250" dirty="0">
                <a:solidFill>
                  <a:srgbClr val="484237"/>
                </a:solidFill>
                <a:latin typeface="Gelasio Semi Bold" pitchFamily="34" charset="0"/>
                <a:ea typeface="Gelasio Semi Bold" pitchFamily="34" charset="-122"/>
                <a:cs typeface="Gelasio Semi Bold" pitchFamily="34" charset="-120"/>
              </a:rPr>
              <a:t>Virtual vs. Face-to-Face Assessment</a:t>
            </a:r>
            <a:endParaRPr lang="en-US" sz="3250" dirty="0"/>
          </a:p>
        </p:txBody>
      </p:sp>
      <p:sp>
        <p:nvSpPr>
          <p:cNvPr id="4" name="Text 1"/>
          <p:cNvSpPr/>
          <p:nvPr/>
        </p:nvSpPr>
        <p:spPr>
          <a:xfrm>
            <a:off x="583406" y="3613904"/>
            <a:ext cx="2083951" cy="260390"/>
          </a:xfrm>
          <a:prstGeom prst="rect">
            <a:avLst/>
          </a:prstGeom>
          <a:noFill/>
          <a:ln/>
        </p:spPr>
        <p:txBody>
          <a:bodyPr wrap="none" lIns="0" tIns="0" rIns="0" bIns="0" rtlCol="0" anchor="t"/>
          <a:lstStyle/>
          <a:p>
            <a:pPr algn="l" indent="0" marL="0">
              <a:lnSpc>
                <a:spcPts val="2050"/>
              </a:lnSpc>
              <a:buNone/>
            </a:pPr>
            <a:r>
              <a:rPr lang="en-US" sz="1600" dirty="0">
                <a:solidFill>
                  <a:srgbClr val="484237"/>
                </a:solidFill>
                <a:latin typeface="Gelasio Semi Bold" pitchFamily="34" charset="0"/>
                <a:ea typeface="Gelasio Semi Bold" pitchFamily="34" charset="-122"/>
                <a:cs typeface="Gelasio Semi Bold" pitchFamily="34" charset="-120"/>
              </a:rPr>
              <a:t>Virtual Assessment</a:t>
            </a:r>
            <a:endParaRPr lang="en-US" sz="1600" dirty="0"/>
          </a:p>
        </p:txBody>
      </p:sp>
      <p:sp>
        <p:nvSpPr>
          <p:cNvPr id="5" name="Text 2"/>
          <p:cNvSpPr/>
          <p:nvPr/>
        </p:nvSpPr>
        <p:spPr>
          <a:xfrm>
            <a:off x="583406" y="4040981"/>
            <a:ext cx="6528435" cy="533400"/>
          </a:xfrm>
          <a:prstGeom prst="rect">
            <a:avLst/>
          </a:prstGeom>
          <a:noFill/>
          <a:ln/>
        </p:spPr>
        <p:txBody>
          <a:bodyPr wrap="squar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Convenience:</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Conducted from the comfort of your home, saving travel time and costs.</a:t>
            </a:r>
            <a:endParaRPr lang="en-US" sz="1300" dirty="0"/>
          </a:p>
        </p:txBody>
      </p:sp>
      <p:sp>
        <p:nvSpPr>
          <p:cNvPr id="6" name="Text 3"/>
          <p:cNvSpPr/>
          <p:nvPr/>
        </p:nvSpPr>
        <p:spPr>
          <a:xfrm>
            <a:off x="583406" y="4632722"/>
            <a:ext cx="6528435" cy="266700"/>
          </a:xfrm>
          <a:prstGeom prst="rect">
            <a:avLst/>
          </a:prstGeom>
          <a:noFill/>
          <a:ln/>
        </p:spPr>
        <p:txBody>
          <a:bodyPr wrap="non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Flexibility:</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Easier to schedule around your child's routine.</a:t>
            </a:r>
            <a:endParaRPr lang="en-US" sz="1300" dirty="0"/>
          </a:p>
        </p:txBody>
      </p:sp>
      <p:sp>
        <p:nvSpPr>
          <p:cNvPr id="7" name="Text 4"/>
          <p:cNvSpPr/>
          <p:nvPr/>
        </p:nvSpPr>
        <p:spPr>
          <a:xfrm>
            <a:off x="583406" y="4957763"/>
            <a:ext cx="6528435" cy="266700"/>
          </a:xfrm>
          <a:prstGeom prst="rect">
            <a:avLst/>
          </a:prstGeom>
          <a:noFill/>
          <a:ln/>
        </p:spPr>
        <p:txBody>
          <a:bodyPr wrap="non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Accessibility:</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Ideal for families in remote areas or with mobility challenges.</a:t>
            </a:r>
            <a:endParaRPr lang="en-US" sz="1300" dirty="0"/>
          </a:p>
        </p:txBody>
      </p:sp>
      <p:sp>
        <p:nvSpPr>
          <p:cNvPr id="8" name="Text 5"/>
          <p:cNvSpPr/>
          <p:nvPr/>
        </p:nvSpPr>
        <p:spPr>
          <a:xfrm>
            <a:off x="583406" y="5282803"/>
            <a:ext cx="6528435" cy="266700"/>
          </a:xfrm>
          <a:prstGeom prst="rect">
            <a:avLst/>
          </a:prstGeom>
          <a:noFill/>
          <a:ln/>
        </p:spPr>
        <p:txBody>
          <a:bodyPr wrap="non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Environment:</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Familiar and less intimidating for some children.</a:t>
            </a:r>
            <a:endParaRPr lang="en-US" sz="1300" dirty="0"/>
          </a:p>
        </p:txBody>
      </p:sp>
      <p:sp>
        <p:nvSpPr>
          <p:cNvPr id="9" name="Text 6"/>
          <p:cNvSpPr/>
          <p:nvPr/>
        </p:nvSpPr>
        <p:spPr>
          <a:xfrm>
            <a:off x="583406" y="5699522"/>
            <a:ext cx="6528435" cy="533400"/>
          </a:xfrm>
          <a:prstGeom prst="rect">
            <a:avLst/>
          </a:prstGeom>
          <a:noFill/>
          <a:ln/>
        </p:spPr>
        <p:txBody>
          <a:bodyPr wrap="square" lIns="0" tIns="0" rIns="0" bIns="0" rtlCol="0" anchor="t"/>
          <a:lstStyle/>
          <a:p>
            <a:pPr algn="l" indent="0" marL="0">
              <a:lnSpc>
                <a:spcPts val="2100"/>
              </a:lnSpc>
              <a:buNone/>
            </a:pPr>
            <a:r>
              <a:rPr lang="en-US" sz="1300" i="1" dirty="0">
                <a:solidFill>
                  <a:srgbClr val="746558"/>
                </a:solidFill>
                <a:latin typeface="Gelasio" pitchFamily="34" charset="0"/>
                <a:ea typeface="Gelasio" pitchFamily="34" charset="-122"/>
                <a:cs typeface="Gelasio" pitchFamily="34" charset="-120"/>
              </a:rPr>
              <a:t>Considerations: Requires a stable internet connection and suitable device. Potential for distractions at home.</a:t>
            </a:r>
            <a:endParaRPr lang="en-US" sz="1300" dirty="0"/>
          </a:p>
        </p:txBody>
      </p:sp>
      <p:sp>
        <p:nvSpPr>
          <p:cNvPr id="10" name="Text 7"/>
          <p:cNvSpPr/>
          <p:nvPr/>
        </p:nvSpPr>
        <p:spPr>
          <a:xfrm>
            <a:off x="7526179" y="3613904"/>
            <a:ext cx="2566154" cy="260390"/>
          </a:xfrm>
          <a:prstGeom prst="rect">
            <a:avLst/>
          </a:prstGeom>
          <a:noFill/>
          <a:ln/>
        </p:spPr>
        <p:txBody>
          <a:bodyPr wrap="none" lIns="0" tIns="0" rIns="0" bIns="0" rtlCol="0" anchor="t"/>
          <a:lstStyle/>
          <a:p>
            <a:pPr algn="l" indent="0" marL="0">
              <a:lnSpc>
                <a:spcPts val="2050"/>
              </a:lnSpc>
              <a:buNone/>
            </a:pPr>
            <a:r>
              <a:rPr lang="en-US" sz="1600" dirty="0">
                <a:solidFill>
                  <a:srgbClr val="484237"/>
                </a:solidFill>
                <a:latin typeface="Gelasio Semi Bold" pitchFamily="34" charset="0"/>
                <a:ea typeface="Gelasio Semi Bold" pitchFamily="34" charset="-122"/>
                <a:cs typeface="Gelasio Semi Bold" pitchFamily="34" charset="-120"/>
              </a:rPr>
              <a:t>Face-to-Face Assessment</a:t>
            </a:r>
            <a:endParaRPr lang="en-US" sz="1600" dirty="0"/>
          </a:p>
        </p:txBody>
      </p:sp>
      <p:sp>
        <p:nvSpPr>
          <p:cNvPr id="11" name="Text 8"/>
          <p:cNvSpPr/>
          <p:nvPr/>
        </p:nvSpPr>
        <p:spPr>
          <a:xfrm>
            <a:off x="7526179" y="4040981"/>
            <a:ext cx="6528435" cy="533400"/>
          </a:xfrm>
          <a:prstGeom prst="rect">
            <a:avLst/>
          </a:prstGeom>
          <a:noFill/>
          <a:ln/>
        </p:spPr>
        <p:txBody>
          <a:bodyPr wrap="squar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Direct Interaction:</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Allows for closer observation of non-verbal cues and direct engagement.</a:t>
            </a:r>
            <a:endParaRPr lang="en-US" sz="1300" dirty="0"/>
          </a:p>
        </p:txBody>
      </p:sp>
      <p:sp>
        <p:nvSpPr>
          <p:cNvPr id="12" name="Text 9"/>
          <p:cNvSpPr/>
          <p:nvPr/>
        </p:nvSpPr>
        <p:spPr>
          <a:xfrm>
            <a:off x="7526179" y="4632722"/>
            <a:ext cx="6528435" cy="266700"/>
          </a:xfrm>
          <a:prstGeom prst="rect">
            <a:avLst/>
          </a:prstGeom>
          <a:noFill/>
          <a:ln/>
        </p:spPr>
        <p:txBody>
          <a:bodyPr wrap="non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Controlled Environment:</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Minimized distractions for focused assessment.</a:t>
            </a:r>
            <a:endParaRPr lang="en-US" sz="1300" dirty="0"/>
          </a:p>
        </p:txBody>
      </p:sp>
      <p:sp>
        <p:nvSpPr>
          <p:cNvPr id="13" name="Text 10"/>
          <p:cNvSpPr/>
          <p:nvPr/>
        </p:nvSpPr>
        <p:spPr>
          <a:xfrm>
            <a:off x="7526179" y="4957763"/>
            <a:ext cx="6528435" cy="533400"/>
          </a:xfrm>
          <a:prstGeom prst="rect">
            <a:avLst/>
          </a:prstGeom>
          <a:noFill/>
          <a:ln/>
        </p:spPr>
        <p:txBody>
          <a:bodyPr wrap="squar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Specific Tasks:</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Better suited for assessments that require hands-on activities or specific physical responses.</a:t>
            </a:r>
            <a:endParaRPr lang="en-US" sz="1300" dirty="0"/>
          </a:p>
        </p:txBody>
      </p:sp>
      <p:sp>
        <p:nvSpPr>
          <p:cNvPr id="14" name="Text 11"/>
          <p:cNvSpPr/>
          <p:nvPr/>
        </p:nvSpPr>
        <p:spPr>
          <a:xfrm>
            <a:off x="7526179" y="5549503"/>
            <a:ext cx="6528435" cy="533400"/>
          </a:xfrm>
          <a:prstGeom prst="rect">
            <a:avLst/>
          </a:prstGeom>
          <a:noFill/>
          <a:ln/>
        </p:spPr>
        <p:txBody>
          <a:bodyPr wrap="square" lIns="0" tIns="0" rIns="0" bIns="0" rtlCol="0" anchor="t"/>
          <a:lstStyle/>
          <a:p>
            <a:pPr algn="l" marL="342900" indent="-342900">
              <a:lnSpc>
                <a:spcPts val="2100"/>
              </a:lnSpc>
              <a:buSzPct val="100000"/>
              <a:buChar char="•"/>
            </a:pPr>
            <a:r>
              <a:rPr lang="en-US" sz="1300" b="1" dirty="0">
                <a:solidFill>
                  <a:srgbClr val="746558"/>
                </a:solidFill>
                <a:latin typeface="Gelasio" pitchFamily="34" charset="0"/>
                <a:ea typeface="Gelasio" pitchFamily="34" charset="-122"/>
                <a:cs typeface="Gelasio" pitchFamily="34" charset="-120"/>
              </a:rPr>
              <a:t>Personal Connection:</a:t>
            </a:r>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 Some children may benefit from in-person interaction with the assessor.</a:t>
            </a:r>
            <a:endParaRPr lang="en-US" sz="1300" dirty="0"/>
          </a:p>
        </p:txBody>
      </p:sp>
      <p:sp>
        <p:nvSpPr>
          <p:cNvPr id="15" name="Text 12"/>
          <p:cNvSpPr/>
          <p:nvPr/>
        </p:nvSpPr>
        <p:spPr>
          <a:xfrm>
            <a:off x="7526179" y="6232922"/>
            <a:ext cx="6528435" cy="533400"/>
          </a:xfrm>
          <a:prstGeom prst="rect">
            <a:avLst/>
          </a:prstGeom>
          <a:noFill/>
          <a:ln/>
        </p:spPr>
        <p:txBody>
          <a:bodyPr wrap="square" lIns="0" tIns="0" rIns="0" bIns="0" rtlCol="0" anchor="t"/>
          <a:lstStyle/>
          <a:p>
            <a:pPr algn="l" indent="0" marL="0">
              <a:lnSpc>
                <a:spcPts val="2100"/>
              </a:lnSpc>
              <a:buNone/>
            </a:pPr>
            <a:r>
              <a:rPr lang="en-US" sz="1300" i="1" dirty="0">
                <a:solidFill>
                  <a:srgbClr val="746558"/>
                </a:solidFill>
                <a:latin typeface="Gelasio" pitchFamily="34" charset="0"/>
                <a:ea typeface="Gelasio" pitchFamily="34" charset="-122"/>
                <a:cs typeface="Gelasio" pitchFamily="34" charset="-120"/>
              </a:rPr>
              <a:t>Considerations: Requires travel to a physical location. May feel less comfortable for some children initially.</a:t>
            </a:r>
            <a:endParaRPr lang="en-US" sz="1300" dirty="0"/>
          </a:p>
        </p:txBody>
      </p:sp>
      <p:sp>
        <p:nvSpPr>
          <p:cNvPr id="16" name="Text 13"/>
          <p:cNvSpPr/>
          <p:nvPr/>
        </p:nvSpPr>
        <p:spPr>
          <a:xfrm>
            <a:off x="583406" y="7103864"/>
            <a:ext cx="13463587" cy="533400"/>
          </a:xfrm>
          <a:prstGeom prst="rect">
            <a:avLst/>
          </a:prstGeom>
          <a:noFill/>
          <a:ln/>
        </p:spPr>
        <p:txBody>
          <a:bodyPr wrap="square" lIns="0" tIns="0" rIns="0" bIns="0" rtlCol="0" anchor="t"/>
          <a:lstStyle/>
          <a:p>
            <a:pPr algn="l" indent="0" marL="0">
              <a:lnSpc>
                <a:spcPts val="2100"/>
              </a:lnSpc>
              <a:buNone/>
            </a:pPr>
            <a:r>
              <a:rPr lang="en-US" sz="1300" dirty="0">
                <a:solidFill>
                  <a:srgbClr val="746558"/>
                </a:solidFill>
                <a:latin typeface="Gelasio" pitchFamily="34" charset="0"/>
                <a:ea typeface="Gelasio" pitchFamily="34" charset="-122"/>
                <a:cs typeface="Gelasio" pitchFamily="34" charset="-120"/>
              </a:rPr>
              <a:t>Both virtual and face-to-face assessments are designed to provide a thorough and accurate evaluation. The best choice depends on your individual circumstances, your child's comfort, and the specific needs of the assessment.</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77572" y="453747"/>
            <a:ext cx="6433423" cy="515660"/>
          </a:xfrm>
          <a:prstGeom prst="rect">
            <a:avLst/>
          </a:prstGeom>
          <a:noFill/>
          <a:ln/>
        </p:spPr>
        <p:txBody>
          <a:bodyPr wrap="none" lIns="0" tIns="0" rIns="0" bIns="0" rtlCol="0" anchor="t"/>
          <a:lstStyle/>
          <a:p>
            <a:pPr algn="l" indent="0" marL="0">
              <a:lnSpc>
                <a:spcPts val="4050"/>
              </a:lnSpc>
              <a:buNone/>
            </a:pPr>
            <a:r>
              <a:rPr lang="en-US" sz="3200" dirty="0">
                <a:solidFill>
                  <a:srgbClr val="484237"/>
                </a:solidFill>
                <a:latin typeface="Gelasio Semi Bold" pitchFamily="34" charset="0"/>
                <a:ea typeface="Gelasio Semi Bold" pitchFamily="34" charset="-122"/>
                <a:cs typeface="Gelasio Semi Bold" pitchFamily="34" charset="-120"/>
              </a:rPr>
              <a:t>Who Conducts the Assessment?</a:t>
            </a:r>
            <a:endParaRPr lang="en-US" sz="3200" dirty="0"/>
          </a:p>
        </p:txBody>
      </p:sp>
      <p:sp>
        <p:nvSpPr>
          <p:cNvPr id="3" name="Text 1"/>
          <p:cNvSpPr/>
          <p:nvPr/>
        </p:nvSpPr>
        <p:spPr>
          <a:xfrm>
            <a:off x="1736527" y="3215164"/>
            <a:ext cx="2890480" cy="257889"/>
          </a:xfrm>
          <a:prstGeom prst="rect">
            <a:avLst/>
          </a:prstGeom>
          <a:noFill/>
          <a:ln/>
        </p:spPr>
        <p:txBody>
          <a:bodyPr wrap="none" lIns="0" tIns="0" rIns="0" bIns="0" rtlCol="0" anchor="t"/>
          <a:lstStyle/>
          <a:p>
            <a:pPr algn="r"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Specialist Teacher Assessors</a:t>
            </a:r>
            <a:endParaRPr lang="en-US" sz="1600" dirty="0"/>
          </a:p>
        </p:txBody>
      </p:sp>
      <p:sp>
        <p:nvSpPr>
          <p:cNvPr id="4" name="Text 2"/>
          <p:cNvSpPr/>
          <p:nvPr/>
        </p:nvSpPr>
        <p:spPr>
          <a:xfrm>
            <a:off x="577572" y="3571994"/>
            <a:ext cx="4049435" cy="527923"/>
          </a:xfrm>
          <a:prstGeom prst="rect">
            <a:avLst/>
          </a:prstGeom>
          <a:noFill/>
          <a:ln/>
        </p:spPr>
        <p:txBody>
          <a:bodyPr wrap="square" lIns="0" tIns="0" rIns="0" bIns="0" rtlCol="0" anchor="t"/>
          <a:lstStyle/>
          <a:p>
            <a:pPr algn="r" indent="0" marL="0">
              <a:lnSpc>
                <a:spcPts val="2050"/>
              </a:lnSpc>
              <a:buNone/>
            </a:pPr>
            <a:r>
              <a:rPr lang="en-US" sz="1250" dirty="0">
                <a:solidFill>
                  <a:srgbClr val="746558"/>
                </a:solidFill>
                <a:latin typeface="Gelasio" pitchFamily="34" charset="0"/>
                <a:ea typeface="Gelasio" pitchFamily="34" charset="-122"/>
                <a:cs typeface="Gelasio" pitchFamily="34" charset="-120"/>
              </a:rPr>
              <a:t>Educators with advanced qualifications in assessing specific learning difficulties</a:t>
            </a:r>
            <a:endParaRPr lang="en-US" sz="1250" dirty="0"/>
          </a:p>
        </p:txBody>
      </p:sp>
      <p:pic>
        <p:nvPicPr>
          <p:cNvPr id="5" name="Image 0" descr="preencoded.png">    </p:cNvPr>
          <p:cNvPicPr>
            <a:picLocks noChangeAspect="1"/>
          </p:cNvPicPr>
          <p:nvPr/>
        </p:nvPicPr>
        <p:blipFill>
          <a:blip r:embed="rId1"/>
          <a:stretch>
            <a:fillRect/>
          </a:stretch>
        </p:blipFill>
        <p:spPr>
          <a:xfrm>
            <a:off x="4957048" y="1299448"/>
            <a:ext cx="4716304" cy="4716304"/>
          </a:xfrm>
          <a:prstGeom prst="rect">
            <a:avLst/>
          </a:prstGeom>
        </p:spPr>
      </p:pic>
      <p:pic>
        <p:nvPicPr>
          <p:cNvPr id="6" name="Image 1" descr="preencoded.png">    </p:cNvPr>
          <p:cNvPicPr>
            <a:picLocks noChangeAspect="1"/>
          </p:cNvPicPr>
          <p:nvPr/>
        </p:nvPicPr>
        <p:blipFill>
          <a:blip r:embed="rId2"/>
          <a:stretch>
            <a:fillRect/>
          </a:stretch>
        </p:blipFill>
        <p:spPr>
          <a:xfrm>
            <a:off x="5565636" y="3219390"/>
            <a:ext cx="246817" cy="308610"/>
          </a:xfrm>
          <a:prstGeom prst="rect">
            <a:avLst/>
          </a:prstGeom>
        </p:spPr>
      </p:pic>
      <p:sp>
        <p:nvSpPr>
          <p:cNvPr id="7" name="Text 3"/>
          <p:cNvSpPr/>
          <p:nvPr/>
        </p:nvSpPr>
        <p:spPr>
          <a:xfrm>
            <a:off x="9920883" y="1974175"/>
            <a:ext cx="2646640" cy="257889"/>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Educational Psychologists</a:t>
            </a:r>
            <a:endParaRPr lang="en-US" sz="1600" dirty="0"/>
          </a:p>
        </p:txBody>
      </p:sp>
      <p:sp>
        <p:nvSpPr>
          <p:cNvPr id="8" name="Text 4"/>
          <p:cNvSpPr/>
          <p:nvPr/>
        </p:nvSpPr>
        <p:spPr>
          <a:xfrm>
            <a:off x="9920883" y="2331006"/>
            <a:ext cx="4131945" cy="527923"/>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Professionals specialized in cognitive and educational assessment</a:t>
            </a:r>
            <a:endParaRPr lang="en-US" sz="1250" dirty="0"/>
          </a:p>
        </p:txBody>
      </p:sp>
      <p:pic>
        <p:nvPicPr>
          <p:cNvPr id="9" name="Image 2" descr="preencoded.png">    </p:cNvPr>
          <p:cNvPicPr>
            <a:picLocks noChangeAspect="1"/>
          </p:cNvPicPr>
          <p:nvPr/>
        </p:nvPicPr>
        <p:blipFill>
          <a:blip r:embed="rId3"/>
          <a:stretch>
            <a:fillRect/>
          </a:stretch>
        </p:blipFill>
        <p:spPr>
          <a:xfrm>
            <a:off x="4957048" y="1299448"/>
            <a:ext cx="4716304" cy="4716304"/>
          </a:xfrm>
          <a:prstGeom prst="rect">
            <a:avLst/>
          </a:prstGeom>
        </p:spPr>
      </p:pic>
      <p:pic>
        <p:nvPicPr>
          <p:cNvPr id="10" name="Image 3" descr="preencoded.png">    </p:cNvPr>
          <p:cNvPicPr>
            <a:picLocks noChangeAspect="1"/>
          </p:cNvPicPr>
          <p:nvPr/>
        </p:nvPicPr>
        <p:blipFill>
          <a:blip r:embed="rId4"/>
          <a:stretch>
            <a:fillRect/>
          </a:stretch>
        </p:blipFill>
        <p:spPr>
          <a:xfrm>
            <a:off x="8250615" y="2236768"/>
            <a:ext cx="246817" cy="308610"/>
          </a:xfrm>
          <a:prstGeom prst="rect">
            <a:avLst/>
          </a:prstGeom>
        </p:spPr>
      </p:pic>
      <p:sp>
        <p:nvSpPr>
          <p:cNvPr id="11" name="Text 5"/>
          <p:cNvSpPr/>
          <p:nvPr/>
        </p:nvSpPr>
        <p:spPr>
          <a:xfrm>
            <a:off x="9920883" y="4456152"/>
            <a:ext cx="2196227" cy="257889"/>
          </a:xfrm>
          <a:prstGeom prst="rect">
            <a:avLst/>
          </a:prstGeom>
          <a:noFill/>
          <a:ln/>
        </p:spPr>
        <p:txBody>
          <a:bodyPr wrap="none" lIns="0" tIns="0" rIns="0" bIns="0" rtlCol="0" anchor="t"/>
          <a:lstStyle/>
          <a:p>
            <a:pPr algn="l" indent="0" marL="0">
              <a:lnSpc>
                <a:spcPts val="2000"/>
              </a:lnSpc>
              <a:buNone/>
            </a:pPr>
            <a:r>
              <a:rPr lang="en-US" sz="1600" dirty="0">
                <a:solidFill>
                  <a:srgbClr val="746558"/>
                </a:solidFill>
                <a:latin typeface="Gelasio Semi Bold" pitchFamily="34" charset="0"/>
                <a:ea typeface="Gelasio Semi Bold" pitchFamily="34" charset="-122"/>
                <a:cs typeface="Gelasio Semi Bold" pitchFamily="34" charset="-120"/>
              </a:rPr>
              <a:t>Clinical Psychologists</a:t>
            </a:r>
            <a:endParaRPr lang="en-US" sz="1600" dirty="0"/>
          </a:p>
        </p:txBody>
      </p:sp>
      <p:sp>
        <p:nvSpPr>
          <p:cNvPr id="12" name="Text 6"/>
          <p:cNvSpPr/>
          <p:nvPr/>
        </p:nvSpPr>
        <p:spPr>
          <a:xfrm>
            <a:off x="9920883" y="4812983"/>
            <a:ext cx="4131945" cy="527923"/>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Mental health professionals with expertise in neuropsychological assessment</a:t>
            </a:r>
            <a:endParaRPr lang="en-US" sz="1250" dirty="0"/>
          </a:p>
        </p:txBody>
      </p:sp>
      <p:pic>
        <p:nvPicPr>
          <p:cNvPr id="13" name="Image 4" descr="preencoded.png">    </p:cNvPr>
          <p:cNvPicPr>
            <a:picLocks noChangeAspect="1"/>
          </p:cNvPicPr>
          <p:nvPr/>
        </p:nvPicPr>
        <p:blipFill>
          <a:blip r:embed="rId5"/>
          <a:stretch>
            <a:fillRect/>
          </a:stretch>
        </p:blipFill>
        <p:spPr>
          <a:xfrm>
            <a:off x="4957048" y="1299448"/>
            <a:ext cx="4716304" cy="4716304"/>
          </a:xfrm>
          <a:prstGeom prst="rect">
            <a:avLst/>
          </a:prstGeom>
        </p:spPr>
      </p:pic>
      <p:pic>
        <p:nvPicPr>
          <p:cNvPr id="14" name="Image 5" descr="preencoded.png">    </p:cNvPr>
          <p:cNvPicPr>
            <a:picLocks noChangeAspect="1"/>
          </p:cNvPicPr>
          <p:nvPr/>
        </p:nvPicPr>
        <p:blipFill>
          <a:blip r:embed="rId6"/>
          <a:stretch>
            <a:fillRect/>
          </a:stretch>
        </p:blipFill>
        <p:spPr>
          <a:xfrm>
            <a:off x="7759005" y="5053310"/>
            <a:ext cx="246817" cy="308610"/>
          </a:xfrm>
          <a:prstGeom prst="rect">
            <a:avLst/>
          </a:prstGeom>
        </p:spPr>
      </p:pic>
      <p:sp>
        <p:nvSpPr>
          <p:cNvPr id="15" name="Text 7"/>
          <p:cNvSpPr/>
          <p:nvPr/>
        </p:nvSpPr>
        <p:spPr>
          <a:xfrm>
            <a:off x="577572" y="6201370"/>
            <a:ext cx="13475256" cy="527923"/>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These qualified professionals have extensive training in administering and interpreting standardized assessments. Their reports are recognized by educational institutions, employers, and professional bodies for the purposes of support and reasonable adjustments.</a:t>
            </a:r>
            <a:endParaRPr lang="en-US" sz="1250" dirty="0"/>
          </a:p>
        </p:txBody>
      </p:sp>
      <p:sp>
        <p:nvSpPr>
          <p:cNvPr id="16" name="Text 8"/>
          <p:cNvSpPr/>
          <p:nvPr/>
        </p:nvSpPr>
        <p:spPr>
          <a:xfrm>
            <a:off x="577572" y="6914912"/>
            <a:ext cx="13475256" cy="263962"/>
          </a:xfrm>
          <a:prstGeom prst="rect">
            <a:avLst/>
          </a:prstGeom>
          <a:noFill/>
          <a:ln/>
        </p:spPr>
        <p:txBody>
          <a:bodyPr wrap="non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When selecting an assessor, verify their credentials and ensure they're registered with appropriate professional bodies that maintain assessment standards. </a:t>
            </a:r>
            <a:endParaRPr lang="en-US" sz="1250" dirty="0"/>
          </a:p>
        </p:txBody>
      </p:sp>
      <p:sp>
        <p:nvSpPr>
          <p:cNvPr id="17" name="Text 9"/>
          <p:cNvSpPr/>
          <p:nvPr/>
        </p:nvSpPr>
        <p:spPr>
          <a:xfrm>
            <a:off x="577572" y="7364492"/>
            <a:ext cx="13475256" cy="791885"/>
          </a:xfrm>
          <a:prstGeom prst="rect">
            <a:avLst/>
          </a:prstGeom>
          <a:noFill/>
          <a:ln/>
        </p:spPr>
        <p:txBody>
          <a:bodyPr wrap="square" lIns="0" tIns="0" rIns="0" bIns="0" rtlCol="0" anchor="t"/>
          <a:lstStyle/>
          <a:p>
            <a:pPr algn="l" indent="0" marL="0">
              <a:lnSpc>
                <a:spcPts val="2050"/>
              </a:lnSpc>
              <a:buNone/>
            </a:pPr>
            <a:r>
              <a:rPr lang="en-US" sz="1250" dirty="0">
                <a:solidFill>
                  <a:srgbClr val="746558"/>
                </a:solidFill>
                <a:latin typeface="Gelasio" pitchFamily="34" charset="0"/>
                <a:ea typeface="Gelasio" pitchFamily="34" charset="-122"/>
                <a:cs typeface="Gelasio" pitchFamily="34" charset="-120"/>
              </a:rPr>
              <a:t>At Defining Dyslexia, our assessors are highly qualified professionals with the highest level of specialist training and ongoing CPD. Each member of our team is not only experienced in identifying and supporting specific learning difficulties, but also committed to delivering person-centred assessments with care, clarity, and professionalism. All our assessors are fully accredited and registered with recognised professional bodies, ensuring the highest standards in every assessment we provide.</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15910" y="484465"/>
            <a:ext cx="7605355" cy="549831"/>
          </a:xfrm>
          <a:prstGeom prst="rect">
            <a:avLst/>
          </a:prstGeom>
          <a:noFill/>
          <a:ln/>
        </p:spPr>
        <p:txBody>
          <a:bodyPr wrap="none" lIns="0" tIns="0" rIns="0" bIns="0" rtlCol="0" anchor="t"/>
          <a:lstStyle/>
          <a:p>
            <a:pPr algn="l" indent="0" marL="0">
              <a:lnSpc>
                <a:spcPts val="4300"/>
              </a:lnSpc>
              <a:buNone/>
            </a:pPr>
            <a:r>
              <a:rPr lang="en-US" sz="3450" dirty="0">
                <a:solidFill>
                  <a:srgbClr val="484237"/>
                </a:solidFill>
                <a:latin typeface="Gelasio Semi Bold" pitchFamily="34" charset="0"/>
                <a:ea typeface="Gelasio Semi Bold" pitchFamily="34" charset="-122"/>
                <a:cs typeface="Gelasio Semi Bold" pitchFamily="34" charset="-120"/>
              </a:rPr>
              <a:t>Information You'll Need to Provide</a:t>
            </a:r>
            <a:endParaRPr lang="en-US" sz="3450" dirty="0"/>
          </a:p>
        </p:txBody>
      </p:sp>
      <p:pic>
        <p:nvPicPr>
          <p:cNvPr id="3" name="Image 0" descr="preencoded.png">    </p:cNvPr>
          <p:cNvPicPr>
            <a:picLocks noChangeAspect="1"/>
          </p:cNvPicPr>
          <p:nvPr/>
        </p:nvPicPr>
        <p:blipFill>
          <a:blip r:embed="rId1"/>
          <a:stretch>
            <a:fillRect/>
          </a:stretch>
        </p:blipFill>
        <p:spPr>
          <a:xfrm>
            <a:off x="615910" y="1386245"/>
            <a:ext cx="2639735" cy="1631394"/>
          </a:xfrm>
          <a:prstGeom prst="rect">
            <a:avLst/>
          </a:prstGeom>
        </p:spPr>
      </p:pic>
      <p:sp>
        <p:nvSpPr>
          <p:cNvPr id="4" name="Text 1"/>
          <p:cNvSpPr/>
          <p:nvPr/>
        </p:nvSpPr>
        <p:spPr>
          <a:xfrm>
            <a:off x="3431619" y="1386245"/>
            <a:ext cx="4099560" cy="275034"/>
          </a:xfrm>
          <a:prstGeom prst="rect">
            <a:avLst/>
          </a:prstGeom>
          <a:noFill/>
          <a:ln/>
        </p:spPr>
        <p:txBody>
          <a:bodyPr wrap="none" lIns="0" tIns="0" rIns="0" bIns="0" rtlCol="0" anchor="t"/>
          <a:lstStyle/>
          <a:p>
            <a:pPr algn="l" indent="0" marL="0">
              <a:lnSpc>
                <a:spcPts val="2150"/>
              </a:lnSpc>
              <a:buNone/>
            </a:pPr>
            <a:r>
              <a:rPr lang="en-US" sz="1700" dirty="0">
                <a:solidFill>
                  <a:srgbClr val="746558"/>
                </a:solidFill>
                <a:latin typeface="Gelasio Semi Bold" pitchFamily="34" charset="0"/>
                <a:ea typeface="Gelasio Semi Bold" pitchFamily="34" charset="-122"/>
                <a:cs typeface="Gelasio Semi Bold" pitchFamily="34" charset="-120"/>
              </a:rPr>
              <a:t>Developmental &amp; Educational History</a:t>
            </a:r>
            <a:endParaRPr lang="en-US" sz="1700" dirty="0"/>
          </a:p>
        </p:txBody>
      </p:sp>
      <p:sp>
        <p:nvSpPr>
          <p:cNvPr id="5" name="Text 2"/>
          <p:cNvSpPr/>
          <p:nvPr/>
        </p:nvSpPr>
        <p:spPr>
          <a:xfrm>
            <a:off x="3431619" y="1766768"/>
            <a:ext cx="10582870" cy="281464"/>
          </a:xfrm>
          <a:prstGeom prst="rect">
            <a:avLst/>
          </a:prstGeom>
          <a:noFill/>
          <a:ln/>
        </p:spPr>
        <p:txBody>
          <a:bodyPr wrap="none" lIns="0" tIns="0" rIns="0" bIns="0" rtlCol="0" anchor="t"/>
          <a:lstStyle/>
          <a:p>
            <a:pPr algn="l" indent="0" marL="0">
              <a:lnSpc>
                <a:spcPts val="2200"/>
              </a:lnSpc>
              <a:buNone/>
            </a:pPr>
            <a:r>
              <a:rPr lang="en-US" sz="1350" dirty="0">
                <a:solidFill>
                  <a:srgbClr val="746558"/>
                </a:solidFill>
                <a:latin typeface="Gelasio" pitchFamily="34" charset="0"/>
                <a:ea typeface="Gelasio" pitchFamily="34" charset="-122"/>
                <a:cs typeface="Gelasio" pitchFamily="34" charset="-120"/>
              </a:rPr>
              <a:t>Information about early development, school experiences, academic achievements, and any previous assessments or support received.</a:t>
            </a:r>
            <a:endParaRPr lang="en-US" sz="1350" dirty="0"/>
          </a:p>
        </p:txBody>
      </p:sp>
      <p:pic>
        <p:nvPicPr>
          <p:cNvPr id="6" name="Image 1" descr="preencoded.png">    </p:cNvPr>
          <p:cNvPicPr>
            <a:picLocks noChangeAspect="1"/>
          </p:cNvPicPr>
          <p:nvPr/>
        </p:nvPicPr>
        <p:blipFill>
          <a:blip r:embed="rId2"/>
          <a:stretch>
            <a:fillRect/>
          </a:stretch>
        </p:blipFill>
        <p:spPr>
          <a:xfrm>
            <a:off x="615910" y="3369588"/>
            <a:ext cx="2639735" cy="1631394"/>
          </a:xfrm>
          <a:prstGeom prst="rect">
            <a:avLst/>
          </a:prstGeom>
        </p:spPr>
      </p:pic>
      <p:sp>
        <p:nvSpPr>
          <p:cNvPr id="7" name="Text 3"/>
          <p:cNvSpPr/>
          <p:nvPr/>
        </p:nvSpPr>
        <p:spPr>
          <a:xfrm>
            <a:off x="3431619" y="3369588"/>
            <a:ext cx="2960608" cy="275034"/>
          </a:xfrm>
          <a:prstGeom prst="rect">
            <a:avLst/>
          </a:prstGeom>
          <a:noFill/>
          <a:ln/>
        </p:spPr>
        <p:txBody>
          <a:bodyPr wrap="none" lIns="0" tIns="0" rIns="0" bIns="0" rtlCol="0" anchor="t"/>
          <a:lstStyle/>
          <a:p>
            <a:pPr algn="l" indent="0" marL="0">
              <a:lnSpc>
                <a:spcPts val="2150"/>
              </a:lnSpc>
              <a:buNone/>
            </a:pPr>
            <a:r>
              <a:rPr lang="en-US" sz="1700" dirty="0">
                <a:solidFill>
                  <a:srgbClr val="746558"/>
                </a:solidFill>
                <a:latin typeface="Gelasio Semi Bold" pitchFamily="34" charset="0"/>
                <a:ea typeface="Gelasio Semi Bold" pitchFamily="34" charset="-122"/>
                <a:cs typeface="Gelasio Semi Bold" pitchFamily="34" charset="-120"/>
              </a:rPr>
              <a:t>Work or Academic Records</a:t>
            </a:r>
            <a:endParaRPr lang="en-US" sz="1700" dirty="0"/>
          </a:p>
        </p:txBody>
      </p:sp>
      <p:sp>
        <p:nvSpPr>
          <p:cNvPr id="8" name="Text 4"/>
          <p:cNvSpPr/>
          <p:nvPr/>
        </p:nvSpPr>
        <p:spPr>
          <a:xfrm>
            <a:off x="3431619" y="3750112"/>
            <a:ext cx="10582870" cy="562927"/>
          </a:xfrm>
          <a:prstGeom prst="rect">
            <a:avLst/>
          </a:prstGeom>
          <a:noFill/>
          <a:ln/>
        </p:spPr>
        <p:txBody>
          <a:bodyPr wrap="square" lIns="0" tIns="0" rIns="0" bIns="0" rtlCol="0" anchor="t"/>
          <a:lstStyle/>
          <a:p>
            <a:pPr algn="l" indent="0" marL="0">
              <a:lnSpc>
                <a:spcPts val="2200"/>
              </a:lnSpc>
              <a:buNone/>
            </a:pPr>
            <a:r>
              <a:rPr lang="en-US" sz="1350" dirty="0">
                <a:solidFill>
                  <a:srgbClr val="746558"/>
                </a:solidFill>
                <a:latin typeface="Gelasio" pitchFamily="34" charset="0"/>
                <a:ea typeface="Gelasio" pitchFamily="34" charset="-122"/>
                <a:cs typeface="Gelasio" pitchFamily="34" charset="-120"/>
              </a:rPr>
              <a:t>Samples of written work, reports, performance reviews, or academic transcripts that demonstrate patterns in your strengths and challenges.</a:t>
            </a:r>
            <a:endParaRPr lang="en-US" sz="1350" dirty="0"/>
          </a:p>
        </p:txBody>
      </p:sp>
      <p:pic>
        <p:nvPicPr>
          <p:cNvPr id="9" name="Image 2" descr="preencoded.png">    </p:cNvPr>
          <p:cNvPicPr>
            <a:picLocks noChangeAspect="1"/>
          </p:cNvPicPr>
          <p:nvPr/>
        </p:nvPicPr>
        <p:blipFill>
          <a:blip r:embed="rId3"/>
          <a:stretch>
            <a:fillRect/>
          </a:stretch>
        </p:blipFill>
        <p:spPr>
          <a:xfrm>
            <a:off x="615910" y="5352931"/>
            <a:ext cx="2639735" cy="1631394"/>
          </a:xfrm>
          <a:prstGeom prst="rect">
            <a:avLst/>
          </a:prstGeom>
        </p:spPr>
      </p:pic>
      <p:sp>
        <p:nvSpPr>
          <p:cNvPr id="10" name="Text 5"/>
          <p:cNvSpPr/>
          <p:nvPr/>
        </p:nvSpPr>
        <p:spPr>
          <a:xfrm>
            <a:off x="3431619" y="5352931"/>
            <a:ext cx="3237548" cy="275034"/>
          </a:xfrm>
          <a:prstGeom prst="rect">
            <a:avLst/>
          </a:prstGeom>
          <a:noFill/>
          <a:ln/>
        </p:spPr>
        <p:txBody>
          <a:bodyPr wrap="none" lIns="0" tIns="0" rIns="0" bIns="0" rtlCol="0" anchor="t"/>
          <a:lstStyle/>
          <a:p>
            <a:pPr algn="l" indent="0" marL="0">
              <a:lnSpc>
                <a:spcPts val="2150"/>
              </a:lnSpc>
              <a:buNone/>
            </a:pPr>
            <a:r>
              <a:rPr lang="en-US" sz="1700" dirty="0">
                <a:solidFill>
                  <a:srgbClr val="746558"/>
                </a:solidFill>
                <a:latin typeface="Gelasio Semi Bold" pitchFamily="34" charset="0"/>
                <a:ea typeface="Gelasio Semi Bold" pitchFamily="34" charset="-122"/>
                <a:cs typeface="Gelasio Semi Bold" pitchFamily="34" charset="-120"/>
              </a:rPr>
              <a:t>Medical or Diagnostic History</a:t>
            </a:r>
            <a:endParaRPr lang="en-US" sz="1700" dirty="0"/>
          </a:p>
        </p:txBody>
      </p:sp>
      <p:sp>
        <p:nvSpPr>
          <p:cNvPr id="11" name="Text 6"/>
          <p:cNvSpPr/>
          <p:nvPr/>
        </p:nvSpPr>
        <p:spPr>
          <a:xfrm>
            <a:off x="3431619" y="5733455"/>
            <a:ext cx="10582870" cy="281464"/>
          </a:xfrm>
          <a:prstGeom prst="rect">
            <a:avLst/>
          </a:prstGeom>
          <a:noFill/>
          <a:ln/>
        </p:spPr>
        <p:txBody>
          <a:bodyPr wrap="none" lIns="0" tIns="0" rIns="0" bIns="0" rtlCol="0" anchor="t"/>
          <a:lstStyle/>
          <a:p>
            <a:pPr algn="l" indent="0" marL="0">
              <a:lnSpc>
                <a:spcPts val="2200"/>
              </a:lnSpc>
              <a:buNone/>
            </a:pPr>
            <a:r>
              <a:rPr lang="en-US" sz="1350" dirty="0">
                <a:solidFill>
                  <a:srgbClr val="746558"/>
                </a:solidFill>
                <a:latin typeface="Gelasio" pitchFamily="34" charset="0"/>
                <a:ea typeface="Gelasio" pitchFamily="34" charset="-122"/>
                <a:cs typeface="Gelasio" pitchFamily="34" charset="-120"/>
              </a:rPr>
              <a:t>Details of any relevant medical conditions, medications, or previous diagnoses that might influence learning or cognitive functioning.</a:t>
            </a:r>
            <a:endParaRPr lang="en-US" sz="1350" dirty="0"/>
          </a:p>
        </p:txBody>
      </p:sp>
      <p:sp>
        <p:nvSpPr>
          <p:cNvPr id="12" name="Text 7"/>
          <p:cNvSpPr/>
          <p:nvPr/>
        </p:nvSpPr>
        <p:spPr>
          <a:xfrm>
            <a:off x="615910" y="7182207"/>
            <a:ext cx="13398579" cy="562927"/>
          </a:xfrm>
          <a:prstGeom prst="rect">
            <a:avLst/>
          </a:prstGeom>
          <a:noFill/>
          <a:ln/>
        </p:spPr>
        <p:txBody>
          <a:bodyPr wrap="square" lIns="0" tIns="0" rIns="0" bIns="0" rtlCol="0" anchor="t"/>
          <a:lstStyle/>
          <a:p>
            <a:pPr algn="l" indent="0" marL="0">
              <a:lnSpc>
                <a:spcPts val="2200"/>
              </a:lnSpc>
              <a:buNone/>
            </a:pPr>
            <a:r>
              <a:rPr lang="en-US" sz="1350" dirty="0">
                <a:solidFill>
                  <a:srgbClr val="746558"/>
                </a:solidFill>
                <a:latin typeface="Gelasio" pitchFamily="34" charset="0"/>
                <a:ea typeface="Gelasio" pitchFamily="34" charset="-122"/>
                <a:cs typeface="Gelasio" pitchFamily="34" charset="-120"/>
              </a:rPr>
              <a:t>This background information helps create a comprehensive picture of your experiences and needs. It allows the assessor to contextualize test results within your broader life history and identify patterns that might not be apparent from assessment tasks alone.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2818" y="505063"/>
            <a:ext cx="4591526" cy="573881"/>
          </a:xfrm>
          <a:prstGeom prst="rect">
            <a:avLst/>
          </a:prstGeom>
          <a:noFill/>
          <a:ln/>
        </p:spPr>
        <p:txBody>
          <a:bodyPr wrap="none" lIns="0" tIns="0" rIns="0" bIns="0" rtlCol="0" anchor="t"/>
          <a:lstStyle/>
          <a:p>
            <a:pPr algn="l" indent="0" marL="0">
              <a:lnSpc>
                <a:spcPts val="4500"/>
              </a:lnSpc>
              <a:buNone/>
            </a:pPr>
            <a:r>
              <a:rPr lang="en-US" sz="3600" dirty="0">
                <a:solidFill>
                  <a:srgbClr val="484237"/>
                </a:solidFill>
                <a:latin typeface="Gelasio Semi Bold" pitchFamily="34" charset="0"/>
                <a:ea typeface="Gelasio Semi Bold" pitchFamily="34" charset="-122"/>
                <a:cs typeface="Gelasio Semi Bold" pitchFamily="34" charset="-120"/>
              </a:rPr>
              <a:t>Assessment Format</a:t>
            </a:r>
            <a:endParaRPr lang="en-US" sz="3600" dirty="0"/>
          </a:p>
        </p:txBody>
      </p:sp>
      <p:sp>
        <p:nvSpPr>
          <p:cNvPr id="3" name="Shape 1"/>
          <p:cNvSpPr/>
          <p:nvPr/>
        </p:nvSpPr>
        <p:spPr>
          <a:xfrm>
            <a:off x="7303770" y="1446252"/>
            <a:ext cx="22860" cy="5483900"/>
          </a:xfrm>
          <a:prstGeom prst="roundRect">
            <a:avLst>
              <a:gd name="adj" fmla="val 120515"/>
            </a:avLst>
          </a:prstGeom>
          <a:solidFill>
            <a:srgbClr val="D4CEC3"/>
          </a:solidFill>
          <a:ln/>
        </p:spPr>
      </p:sp>
      <p:sp>
        <p:nvSpPr>
          <p:cNvPr id="4" name="Shape 2"/>
          <p:cNvSpPr/>
          <p:nvPr/>
        </p:nvSpPr>
        <p:spPr>
          <a:xfrm>
            <a:off x="6580584" y="1641396"/>
            <a:ext cx="550902" cy="22860"/>
          </a:xfrm>
          <a:prstGeom prst="roundRect">
            <a:avLst>
              <a:gd name="adj" fmla="val 120515"/>
            </a:avLst>
          </a:prstGeom>
          <a:solidFill>
            <a:srgbClr val="D4CEC3"/>
          </a:solidFill>
          <a:ln/>
        </p:spPr>
      </p:sp>
      <p:sp>
        <p:nvSpPr>
          <p:cNvPr id="5" name="Shape 3"/>
          <p:cNvSpPr/>
          <p:nvPr/>
        </p:nvSpPr>
        <p:spPr>
          <a:xfrm>
            <a:off x="7108627" y="1446252"/>
            <a:ext cx="413147" cy="413147"/>
          </a:xfrm>
          <a:prstGeom prst="roundRect">
            <a:avLst>
              <a:gd name="adj" fmla="val 6668"/>
            </a:avLst>
          </a:prstGeom>
          <a:solidFill>
            <a:srgbClr val="EEE8DD"/>
          </a:solidFill>
          <a:ln/>
        </p:spPr>
      </p:sp>
      <p:pic>
        <p:nvPicPr>
          <p:cNvPr id="6" name="Image 0" descr="preencoded.png">    </p:cNvPr>
          <p:cNvPicPr>
            <a:picLocks noChangeAspect="1"/>
          </p:cNvPicPr>
          <p:nvPr/>
        </p:nvPicPr>
        <p:blipFill>
          <a:blip r:embed="rId1"/>
          <a:stretch>
            <a:fillRect/>
          </a:stretch>
        </p:blipFill>
        <p:spPr>
          <a:xfrm>
            <a:off x="7177504" y="1480661"/>
            <a:ext cx="275392" cy="344329"/>
          </a:xfrm>
          <a:prstGeom prst="rect">
            <a:avLst/>
          </a:prstGeom>
        </p:spPr>
      </p:pic>
      <p:sp>
        <p:nvSpPr>
          <p:cNvPr id="7" name="Text 4"/>
          <p:cNvSpPr/>
          <p:nvPr/>
        </p:nvSpPr>
        <p:spPr>
          <a:xfrm>
            <a:off x="4101227" y="1509355"/>
            <a:ext cx="2295763" cy="286941"/>
          </a:xfrm>
          <a:prstGeom prst="rect">
            <a:avLst/>
          </a:prstGeom>
          <a:noFill/>
          <a:ln/>
        </p:spPr>
        <p:txBody>
          <a:bodyPr wrap="none" lIns="0" tIns="0" rIns="0" bIns="0" rtlCol="0" anchor="t"/>
          <a:lstStyle/>
          <a:p>
            <a:pPr algn="r"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Initial Interview</a:t>
            </a:r>
            <a:endParaRPr lang="en-US" sz="1800" dirty="0"/>
          </a:p>
        </p:txBody>
      </p:sp>
      <p:sp>
        <p:nvSpPr>
          <p:cNvPr id="8" name="Text 5"/>
          <p:cNvSpPr/>
          <p:nvPr/>
        </p:nvSpPr>
        <p:spPr>
          <a:xfrm>
            <a:off x="642818" y="1906429"/>
            <a:ext cx="5754172" cy="587693"/>
          </a:xfrm>
          <a:prstGeom prst="rect">
            <a:avLst/>
          </a:prstGeom>
          <a:noFill/>
          <a:ln/>
        </p:spPr>
        <p:txBody>
          <a:bodyPr wrap="square" lIns="0" tIns="0" rIns="0" bIns="0" rtlCol="0" anchor="t"/>
          <a:lstStyle/>
          <a:p>
            <a:pPr algn="r" indent="0" marL="0">
              <a:lnSpc>
                <a:spcPts val="2300"/>
              </a:lnSpc>
              <a:buNone/>
            </a:pPr>
            <a:r>
              <a:rPr lang="en-US" sz="1400" dirty="0">
                <a:solidFill>
                  <a:srgbClr val="746558"/>
                </a:solidFill>
                <a:latin typeface="Gelasio" pitchFamily="34" charset="0"/>
                <a:ea typeface="Gelasio" pitchFamily="34" charset="-122"/>
                <a:cs typeface="Gelasio" pitchFamily="34" charset="-120"/>
              </a:rPr>
              <a:t>Discussion of your background, concerns, and goals for the assessment (30-45 minutes)</a:t>
            </a:r>
            <a:endParaRPr lang="en-US" sz="1400" dirty="0"/>
          </a:p>
        </p:txBody>
      </p:sp>
      <p:sp>
        <p:nvSpPr>
          <p:cNvPr id="9" name="Shape 6"/>
          <p:cNvSpPr/>
          <p:nvPr/>
        </p:nvSpPr>
        <p:spPr>
          <a:xfrm>
            <a:off x="7498913" y="2743319"/>
            <a:ext cx="550902" cy="22860"/>
          </a:xfrm>
          <a:prstGeom prst="roundRect">
            <a:avLst>
              <a:gd name="adj" fmla="val 120515"/>
            </a:avLst>
          </a:prstGeom>
          <a:solidFill>
            <a:srgbClr val="D4CEC3"/>
          </a:solidFill>
          <a:ln/>
        </p:spPr>
      </p:sp>
      <p:sp>
        <p:nvSpPr>
          <p:cNvPr id="10" name="Shape 7"/>
          <p:cNvSpPr/>
          <p:nvPr/>
        </p:nvSpPr>
        <p:spPr>
          <a:xfrm>
            <a:off x="7108627" y="2548176"/>
            <a:ext cx="413147" cy="413147"/>
          </a:xfrm>
          <a:prstGeom prst="roundRect">
            <a:avLst>
              <a:gd name="adj" fmla="val 6668"/>
            </a:avLst>
          </a:prstGeom>
          <a:solidFill>
            <a:srgbClr val="EEE8DD"/>
          </a:solidFill>
          <a:ln/>
        </p:spPr>
      </p:sp>
      <p:pic>
        <p:nvPicPr>
          <p:cNvPr id="11" name="Image 1" descr="preencoded.png">    </p:cNvPr>
          <p:cNvPicPr>
            <a:picLocks noChangeAspect="1"/>
          </p:cNvPicPr>
          <p:nvPr/>
        </p:nvPicPr>
        <p:blipFill>
          <a:blip r:embed="rId2"/>
          <a:stretch>
            <a:fillRect/>
          </a:stretch>
        </p:blipFill>
        <p:spPr>
          <a:xfrm>
            <a:off x="7177504" y="2582585"/>
            <a:ext cx="275392" cy="344329"/>
          </a:xfrm>
          <a:prstGeom prst="rect">
            <a:avLst/>
          </a:prstGeom>
        </p:spPr>
      </p:pic>
      <p:sp>
        <p:nvSpPr>
          <p:cNvPr id="12" name="Text 8"/>
          <p:cNvSpPr/>
          <p:nvPr/>
        </p:nvSpPr>
        <p:spPr>
          <a:xfrm>
            <a:off x="8233410" y="2611279"/>
            <a:ext cx="2295763" cy="286941"/>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Cognitive Testing</a:t>
            </a:r>
            <a:endParaRPr lang="en-US" sz="1800" dirty="0"/>
          </a:p>
        </p:txBody>
      </p:sp>
      <p:sp>
        <p:nvSpPr>
          <p:cNvPr id="13" name="Text 9"/>
          <p:cNvSpPr/>
          <p:nvPr/>
        </p:nvSpPr>
        <p:spPr>
          <a:xfrm>
            <a:off x="8233410" y="3008352"/>
            <a:ext cx="5754172" cy="587693"/>
          </a:xfrm>
          <a:prstGeom prst="rect">
            <a:avLst/>
          </a:prstGeom>
          <a:noFill/>
          <a:ln/>
        </p:spPr>
        <p:txBody>
          <a:bodyPr wrap="square" lIns="0" tIns="0" rIns="0" bIns="0" rtlCol="0" anchor="t"/>
          <a:lstStyle/>
          <a:p>
            <a:pPr algn="l" indent="0" marL="0">
              <a:lnSpc>
                <a:spcPts val="2300"/>
              </a:lnSpc>
              <a:buNone/>
            </a:pPr>
            <a:r>
              <a:rPr lang="en-US" sz="1400" dirty="0">
                <a:solidFill>
                  <a:srgbClr val="746558"/>
                </a:solidFill>
                <a:latin typeface="Gelasio" pitchFamily="34" charset="0"/>
                <a:ea typeface="Gelasio" pitchFamily="34" charset="-122"/>
                <a:cs typeface="Gelasio" pitchFamily="34" charset="-120"/>
              </a:rPr>
              <a:t>Series of standardised tasks measuring various aspects of cognitive functioning (60-90 minutes)</a:t>
            </a:r>
            <a:endParaRPr lang="en-US" sz="1400" dirty="0"/>
          </a:p>
        </p:txBody>
      </p:sp>
      <p:sp>
        <p:nvSpPr>
          <p:cNvPr id="14" name="Shape 10"/>
          <p:cNvSpPr/>
          <p:nvPr/>
        </p:nvSpPr>
        <p:spPr>
          <a:xfrm>
            <a:off x="6580584" y="3693081"/>
            <a:ext cx="550902" cy="22860"/>
          </a:xfrm>
          <a:prstGeom prst="roundRect">
            <a:avLst>
              <a:gd name="adj" fmla="val 120515"/>
            </a:avLst>
          </a:prstGeom>
          <a:solidFill>
            <a:srgbClr val="D4CEC3"/>
          </a:solidFill>
          <a:ln/>
        </p:spPr>
      </p:sp>
      <p:sp>
        <p:nvSpPr>
          <p:cNvPr id="15" name="Shape 11"/>
          <p:cNvSpPr/>
          <p:nvPr/>
        </p:nvSpPr>
        <p:spPr>
          <a:xfrm>
            <a:off x="7108627" y="3497937"/>
            <a:ext cx="413147" cy="413147"/>
          </a:xfrm>
          <a:prstGeom prst="roundRect">
            <a:avLst>
              <a:gd name="adj" fmla="val 6668"/>
            </a:avLst>
          </a:prstGeom>
          <a:solidFill>
            <a:srgbClr val="EEE8DD"/>
          </a:solidFill>
          <a:ln/>
        </p:spPr>
      </p:sp>
      <p:pic>
        <p:nvPicPr>
          <p:cNvPr id="16" name="Image 2" descr="preencoded.png">    </p:cNvPr>
          <p:cNvPicPr>
            <a:picLocks noChangeAspect="1"/>
          </p:cNvPicPr>
          <p:nvPr/>
        </p:nvPicPr>
        <p:blipFill>
          <a:blip r:embed="rId3"/>
          <a:stretch>
            <a:fillRect/>
          </a:stretch>
        </p:blipFill>
        <p:spPr>
          <a:xfrm>
            <a:off x="7177504" y="3532346"/>
            <a:ext cx="275392" cy="344329"/>
          </a:xfrm>
          <a:prstGeom prst="rect">
            <a:avLst/>
          </a:prstGeom>
        </p:spPr>
      </p:pic>
      <p:sp>
        <p:nvSpPr>
          <p:cNvPr id="17" name="Text 12"/>
          <p:cNvSpPr/>
          <p:nvPr/>
        </p:nvSpPr>
        <p:spPr>
          <a:xfrm>
            <a:off x="4101227" y="3561040"/>
            <a:ext cx="2295763" cy="286941"/>
          </a:xfrm>
          <a:prstGeom prst="rect">
            <a:avLst/>
          </a:prstGeom>
          <a:noFill/>
          <a:ln/>
        </p:spPr>
        <p:txBody>
          <a:bodyPr wrap="none" lIns="0" tIns="0" rIns="0" bIns="0" rtlCol="0" anchor="t"/>
          <a:lstStyle/>
          <a:p>
            <a:pPr algn="r"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Break</a:t>
            </a:r>
            <a:endParaRPr lang="en-US" sz="1800" dirty="0"/>
          </a:p>
        </p:txBody>
      </p:sp>
      <p:sp>
        <p:nvSpPr>
          <p:cNvPr id="18" name="Text 13"/>
          <p:cNvSpPr/>
          <p:nvPr/>
        </p:nvSpPr>
        <p:spPr>
          <a:xfrm>
            <a:off x="642818" y="3958114"/>
            <a:ext cx="5754172" cy="587693"/>
          </a:xfrm>
          <a:prstGeom prst="rect">
            <a:avLst/>
          </a:prstGeom>
          <a:noFill/>
          <a:ln/>
        </p:spPr>
        <p:txBody>
          <a:bodyPr wrap="square" lIns="0" tIns="0" rIns="0" bIns="0" rtlCol="0" anchor="t"/>
          <a:lstStyle/>
          <a:p>
            <a:pPr algn="r" indent="0" marL="0">
              <a:lnSpc>
                <a:spcPts val="2300"/>
              </a:lnSpc>
              <a:buNone/>
            </a:pPr>
            <a:r>
              <a:rPr lang="en-US" sz="1400" dirty="0">
                <a:solidFill>
                  <a:srgbClr val="746558"/>
                </a:solidFill>
                <a:latin typeface="Gelasio" pitchFamily="34" charset="0"/>
                <a:ea typeface="Gelasio" pitchFamily="34" charset="-122"/>
                <a:cs typeface="Gelasio" pitchFamily="34" charset="-120"/>
              </a:rPr>
              <a:t>Rest period to prevent fatigue and maintain optimal performance (15-20 minutes)</a:t>
            </a:r>
            <a:endParaRPr lang="en-US" sz="1400" dirty="0"/>
          </a:p>
        </p:txBody>
      </p:sp>
      <p:sp>
        <p:nvSpPr>
          <p:cNvPr id="19" name="Shape 14"/>
          <p:cNvSpPr/>
          <p:nvPr/>
        </p:nvSpPr>
        <p:spPr>
          <a:xfrm>
            <a:off x="7498913" y="4642961"/>
            <a:ext cx="550902" cy="22860"/>
          </a:xfrm>
          <a:prstGeom prst="roundRect">
            <a:avLst>
              <a:gd name="adj" fmla="val 120515"/>
            </a:avLst>
          </a:prstGeom>
          <a:solidFill>
            <a:srgbClr val="D4CEC3"/>
          </a:solidFill>
          <a:ln/>
        </p:spPr>
      </p:sp>
      <p:sp>
        <p:nvSpPr>
          <p:cNvPr id="20" name="Shape 15"/>
          <p:cNvSpPr/>
          <p:nvPr/>
        </p:nvSpPr>
        <p:spPr>
          <a:xfrm>
            <a:off x="7108627" y="4447818"/>
            <a:ext cx="413147" cy="413147"/>
          </a:xfrm>
          <a:prstGeom prst="roundRect">
            <a:avLst>
              <a:gd name="adj" fmla="val 6668"/>
            </a:avLst>
          </a:prstGeom>
          <a:solidFill>
            <a:srgbClr val="EEE8DD"/>
          </a:solidFill>
          <a:ln/>
        </p:spPr>
      </p:sp>
      <p:pic>
        <p:nvPicPr>
          <p:cNvPr id="21" name="Image 3" descr="preencoded.png">    </p:cNvPr>
          <p:cNvPicPr>
            <a:picLocks noChangeAspect="1"/>
          </p:cNvPicPr>
          <p:nvPr/>
        </p:nvPicPr>
        <p:blipFill>
          <a:blip r:embed="rId4"/>
          <a:stretch>
            <a:fillRect/>
          </a:stretch>
        </p:blipFill>
        <p:spPr>
          <a:xfrm>
            <a:off x="7177504" y="4482227"/>
            <a:ext cx="275392" cy="344329"/>
          </a:xfrm>
          <a:prstGeom prst="rect">
            <a:avLst/>
          </a:prstGeom>
        </p:spPr>
      </p:pic>
      <p:sp>
        <p:nvSpPr>
          <p:cNvPr id="22" name="Text 16"/>
          <p:cNvSpPr/>
          <p:nvPr/>
        </p:nvSpPr>
        <p:spPr>
          <a:xfrm>
            <a:off x="8233410" y="4510921"/>
            <a:ext cx="2295763" cy="286941"/>
          </a:xfrm>
          <a:prstGeom prst="rect">
            <a:avLst/>
          </a:prstGeom>
          <a:noFill/>
          <a:ln/>
        </p:spPr>
        <p:txBody>
          <a:bodyPr wrap="none" lIns="0" tIns="0" rIns="0" bIns="0" rtlCol="0" anchor="t"/>
          <a:lstStyle/>
          <a:p>
            <a:pPr algn="l"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Academic Testing</a:t>
            </a:r>
            <a:endParaRPr lang="en-US" sz="1800" dirty="0"/>
          </a:p>
        </p:txBody>
      </p:sp>
      <p:sp>
        <p:nvSpPr>
          <p:cNvPr id="23" name="Text 17"/>
          <p:cNvSpPr/>
          <p:nvPr/>
        </p:nvSpPr>
        <p:spPr>
          <a:xfrm>
            <a:off x="8233410" y="4907994"/>
            <a:ext cx="5754172" cy="293846"/>
          </a:xfrm>
          <a:prstGeom prst="rect">
            <a:avLst/>
          </a:prstGeom>
          <a:noFill/>
          <a:ln/>
        </p:spPr>
        <p:txBody>
          <a:bodyPr wrap="none" lIns="0" tIns="0" rIns="0" bIns="0" rtlCol="0" anchor="t"/>
          <a:lstStyle/>
          <a:p>
            <a:pPr algn="l" indent="0" marL="0">
              <a:lnSpc>
                <a:spcPts val="2300"/>
              </a:lnSpc>
              <a:buNone/>
            </a:pPr>
            <a:r>
              <a:rPr lang="en-US" sz="1400" dirty="0">
                <a:solidFill>
                  <a:srgbClr val="746558"/>
                </a:solidFill>
                <a:latin typeface="Gelasio" pitchFamily="34" charset="0"/>
                <a:ea typeface="Gelasio" pitchFamily="34" charset="-122"/>
                <a:cs typeface="Gelasio" pitchFamily="34" charset="-120"/>
              </a:rPr>
              <a:t>Tasks specific to reading, writing, and/or math skills (30-45 minutes)</a:t>
            </a:r>
            <a:endParaRPr lang="en-US" sz="1400" dirty="0"/>
          </a:p>
        </p:txBody>
      </p:sp>
      <p:sp>
        <p:nvSpPr>
          <p:cNvPr id="24" name="Shape 18"/>
          <p:cNvSpPr/>
          <p:nvPr/>
        </p:nvSpPr>
        <p:spPr>
          <a:xfrm>
            <a:off x="6580584" y="5592842"/>
            <a:ext cx="550902" cy="22860"/>
          </a:xfrm>
          <a:prstGeom prst="roundRect">
            <a:avLst>
              <a:gd name="adj" fmla="val 120515"/>
            </a:avLst>
          </a:prstGeom>
          <a:solidFill>
            <a:srgbClr val="D4CEC3"/>
          </a:solidFill>
          <a:ln/>
        </p:spPr>
      </p:sp>
      <p:sp>
        <p:nvSpPr>
          <p:cNvPr id="25" name="Shape 19"/>
          <p:cNvSpPr/>
          <p:nvPr/>
        </p:nvSpPr>
        <p:spPr>
          <a:xfrm>
            <a:off x="7108627" y="5397698"/>
            <a:ext cx="413147" cy="413147"/>
          </a:xfrm>
          <a:prstGeom prst="roundRect">
            <a:avLst>
              <a:gd name="adj" fmla="val 6668"/>
            </a:avLst>
          </a:prstGeom>
          <a:solidFill>
            <a:srgbClr val="EEE8DD"/>
          </a:solidFill>
          <a:ln/>
        </p:spPr>
      </p:sp>
      <p:pic>
        <p:nvPicPr>
          <p:cNvPr id="26" name="Image 4" descr="preencoded.png">    </p:cNvPr>
          <p:cNvPicPr>
            <a:picLocks noChangeAspect="1"/>
          </p:cNvPicPr>
          <p:nvPr/>
        </p:nvPicPr>
        <p:blipFill>
          <a:blip r:embed="rId5"/>
          <a:stretch>
            <a:fillRect/>
          </a:stretch>
        </p:blipFill>
        <p:spPr>
          <a:xfrm>
            <a:off x="7177504" y="5432107"/>
            <a:ext cx="275392" cy="344329"/>
          </a:xfrm>
          <a:prstGeom prst="rect">
            <a:avLst/>
          </a:prstGeom>
        </p:spPr>
      </p:pic>
      <p:sp>
        <p:nvSpPr>
          <p:cNvPr id="27" name="Text 20"/>
          <p:cNvSpPr/>
          <p:nvPr/>
        </p:nvSpPr>
        <p:spPr>
          <a:xfrm>
            <a:off x="4101227" y="5460802"/>
            <a:ext cx="2295763" cy="286941"/>
          </a:xfrm>
          <a:prstGeom prst="rect">
            <a:avLst/>
          </a:prstGeom>
          <a:noFill/>
          <a:ln/>
        </p:spPr>
        <p:txBody>
          <a:bodyPr wrap="none" lIns="0" tIns="0" rIns="0" bIns="0" rtlCol="0" anchor="t"/>
          <a:lstStyle/>
          <a:p>
            <a:pPr algn="r" indent="0" marL="0">
              <a:lnSpc>
                <a:spcPts val="2250"/>
              </a:lnSpc>
              <a:buNone/>
            </a:pPr>
            <a:r>
              <a:rPr lang="en-US" sz="1800" dirty="0">
                <a:solidFill>
                  <a:srgbClr val="746558"/>
                </a:solidFill>
                <a:latin typeface="Gelasio Semi Bold" pitchFamily="34" charset="0"/>
                <a:ea typeface="Gelasio Semi Bold" pitchFamily="34" charset="-122"/>
                <a:cs typeface="Gelasio Semi Bold" pitchFamily="34" charset="-120"/>
              </a:rPr>
              <a:t>Debrief</a:t>
            </a:r>
            <a:endParaRPr lang="en-US" sz="1800" dirty="0"/>
          </a:p>
        </p:txBody>
      </p:sp>
      <p:sp>
        <p:nvSpPr>
          <p:cNvPr id="28" name="Text 21"/>
          <p:cNvSpPr/>
          <p:nvPr/>
        </p:nvSpPr>
        <p:spPr>
          <a:xfrm>
            <a:off x="642818" y="5857875"/>
            <a:ext cx="5754172" cy="293846"/>
          </a:xfrm>
          <a:prstGeom prst="rect">
            <a:avLst/>
          </a:prstGeom>
          <a:noFill/>
          <a:ln/>
        </p:spPr>
        <p:txBody>
          <a:bodyPr wrap="none" lIns="0" tIns="0" rIns="0" bIns="0" rtlCol="0" anchor="t"/>
          <a:lstStyle/>
          <a:p>
            <a:pPr algn="r" indent="0" marL="0">
              <a:lnSpc>
                <a:spcPts val="2300"/>
              </a:lnSpc>
              <a:buNone/>
            </a:pPr>
            <a:r>
              <a:rPr lang="en-US" sz="1400" dirty="0">
                <a:solidFill>
                  <a:srgbClr val="746558"/>
                </a:solidFill>
                <a:latin typeface="Gelasio" pitchFamily="34" charset="0"/>
                <a:ea typeface="Gelasio" pitchFamily="34" charset="-122"/>
                <a:cs typeface="Gelasio" pitchFamily="34" charset="-120"/>
              </a:rPr>
              <a:t>Brief discussion of observations and next steps (15-20 minutes)</a:t>
            </a:r>
            <a:endParaRPr lang="en-US" sz="1400" dirty="0"/>
          </a:p>
        </p:txBody>
      </p:sp>
      <p:sp>
        <p:nvSpPr>
          <p:cNvPr id="29" name="Text 22"/>
          <p:cNvSpPr/>
          <p:nvPr/>
        </p:nvSpPr>
        <p:spPr>
          <a:xfrm>
            <a:off x="642818" y="7136725"/>
            <a:ext cx="13344763" cy="587693"/>
          </a:xfrm>
          <a:prstGeom prst="rect">
            <a:avLst/>
          </a:prstGeom>
          <a:noFill/>
          <a:ln/>
        </p:spPr>
        <p:txBody>
          <a:bodyPr wrap="square" lIns="0" tIns="0" rIns="0" bIns="0" rtlCol="0" anchor="t"/>
          <a:lstStyle/>
          <a:p>
            <a:pPr algn="l" indent="0" marL="0">
              <a:lnSpc>
                <a:spcPts val="2300"/>
              </a:lnSpc>
              <a:buNone/>
            </a:pPr>
            <a:r>
              <a:rPr lang="en-US" sz="1400" dirty="0">
                <a:solidFill>
                  <a:srgbClr val="746558"/>
                </a:solidFill>
                <a:latin typeface="Gelasio" pitchFamily="34" charset="0"/>
                <a:ea typeface="Gelasio" pitchFamily="34" charset="-122"/>
                <a:cs typeface="Gelasio" pitchFamily="34" charset="-120"/>
              </a:rPr>
              <a:t>Assessments typically last 2 to 3 hours total, including breaks. The format may vary slightly depending on your specific concerns and the assessor's approach. The session can be conducted either in person or online, with accommodations made for your comfort and optimal performance.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66882" y="602694"/>
            <a:ext cx="9719667" cy="684728"/>
          </a:xfrm>
          <a:prstGeom prst="rect">
            <a:avLst/>
          </a:prstGeom>
          <a:noFill/>
          <a:ln/>
        </p:spPr>
        <p:txBody>
          <a:bodyPr wrap="none" lIns="0" tIns="0" rIns="0" bIns="0" rtlCol="0" anchor="t"/>
          <a:lstStyle/>
          <a:p>
            <a:pPr algn="l" indent="0" marL="0">
              <a:lnSpc>
                <a:spcPts val="5350"/>
              </a:lnSpc>
              <a:buNone/>
            </a:pPr>
            <a:r>
              <a:rPr lang="en-US" sz="4300" dirty="0">
                <a:solidFill>
                  <a:srgbClr val="484237"/>
                </a:solidFill>
                <a:latin typeface="Gelasio Semi Bold" pitchFamily="34" charset="0"/>
                <a:ea typeface="Gelasio Semi Bold" pitchFamily="34" charset="-122"/>
                <a:cs typeface="Gelasio Semi Bold" pitchFamily="34" charset="-120"/>
              </a:rPr>
              <a:t>Preparing for an Online Assessment</a:t>
            </a:r>
            <a:endParaRPr lang="en-US" sz="4300" dirty="0"/>
          </a:p>
        </p:txBody>
      </p:sp>
      <p:sp>
        <p:nvSpPr>
          <p:cNvPr id="3" name="Shape 1"/>
          <p:cNvSpPr/>
          <p:nvPr/>
        </p:nvSpPr>
        <p:spPr>
          <a:xfrm>
            <a:off x="766882" y="1725573"/>
            <a:ext cx="2182654" cy="1262420"/>
          </a:xfrm>
          <a:prstGeom prst="roundRect">
            <a:avLst>
              <a:gd name="adj" fmla="val 2604"/>
            </a:avLst>
          </a:prstGeom>
          <a:solidFill>
            <a:srgbClr val="EEE8DD"/>
          </a:solidFill>
          <a:ln/>
        </p:spPr>
      </p:sp>
      <p:pic>
        <p:nvPicPr>
          <p:cNvPr id="4" name="Image 0" descr="preencoded.png">    </p:cNvPr>
          <p:cNvPicPr>
            <a:picLocks noChangeAspect="1"/>
          </p:cNvPicPr>
          <p:nvPr/>
        </p:nvPicPr>
        <p:blipFill>
          <a:blip r:embed="rId1"/>
          <a:stretch>
            <a:fillRect/>
          </a:stretch>
        </p:blipFill>
        <p:spPr>
          <a:xfrm>
            <a:off x="1704142" y="2164199"/>
            <a:ext cx="308134" cy="385167"/>
          </a:xfrm>
          <a:prstGeom prst="rect">
            <a:avLst/>
          </a:prstGeom>
        </p:spPr>
      </p:pic>
      <p:sp>
        <p:nvSpPr>
          <p:cNvPr id="5" name="Text 2"/>
          <p:cNvSpPr/>
          <p:nvPr/>
        </p:nvSpPr>
        <p:spPr>
          <a:xfrm>
            <a:off x="3168610" y="1944648"/>
            <a:ext cx="2738914" cy="342305"/>
          </a:xfrm>
          <a:prstGeom prst="rect">
            <a:avLst/>
          </a:prstGeom>
          <a:noFill/>
          <a:ln/>
        </p:spPr>
        <p:txBody>
          <a:bodyPr wrap="none" lIns="0" tIns="0" rIns="0" bIns="0" rtlCol="0" anchor="t"/>
          <a:lstStyle/>
          <a:p>
            <a:pPr algn="l" indent="0" marL="0">
              <a:lnSpc>
                <a:spcPts val="2650"/>
              </a:lnSpc>
              <a:buNone/>
            </a:pPr>
            <a:r>
              <a:rPr lang="en-US" sz="2150" dirty="0">
                <a:solidFill>
                  <a:srgbClr val="746558"/>
                </a:solidFill>
                <a:latin typeface="Gelasio Semi Bold" pitchFamily="34" charset="0"/>
                <a:ea typeface="Gelasio Semi Bold" pitchFamily="34" charset="-122"/>
                <a:cs typeface="Gelasio Semi Bold" pitchFamily="34" charset="-120"/>
              </a:rPr>
              <a:t>Technical Setup</a:t>
            </a:r>
            <a:endParaRPr lang="en-US" sz="2150" dirty="0"/>
          </a:p>
        </p:txBody>
      </p:sp>
      <p:sp>
        <p:nvSpPr>
          <p:cNvPr id="6" name="Text 3"/>
          <p:cNvSpPr/>
          <p:nvPr/>
        </p:nvSpPr>
        <p:spPr>
          <a:xfrm>
            <a:off x="3168610" y="2418398"/>
            <a:ext cx="4833104" cy="350520"/>
          </a:xfrm>
          <a:prstGeom prst="rect">
            <a:avLst/>
          </a:prstGeom>
          <a:noFill/>
          <a:ln/>
        </p:spPr>
        <p:txBody>
          <a:bodyPr wrap="none" lIns="0" tIns="0" rIns="0" bIns="0" rtlCol="0" anchor="t"/>
          <a:lstStyle/>
          <a:p>
            <a:pPr algn="l" indent="0" marL="0">
              <a:lnSpc>
                <a:spcPts val="2750"/>
              </a:lnSpc>
              <a:buNone/>
            </a:pPr>
            <a:r>
              <a:rPr lang="en-US" sz="1700" dirty="0">
                <a:solidFill>
                  <a:srgbClr val="746558"/>
                </a:solidFill>
                <a:latin typeface="Gelasio" pitchFamily="34" charset="0"/>
                <a:ea typeface="Gelasio" pitchFamily="34" charset="-122"/>
                <a:cs typeface="Gelasio" pitchFamily="34" charset="-120"/>
              </a:rPr>
              <a:t>Ensure stable internet and functioning equipment</a:t>
            </a:r>
            <a:endParaRPr lang="en-US" sz="1700" dirty="0"/>
          </a:p>
        </p:txBody>
      </p:sp>
      <p:sp>
        <p:nvSpPr>
          <p:cNvPr id="7" name="Shape 4"/>
          <p:cNvSpPr/>
          <p:nvPr/>
        </p:nvSpPr>
        <p:spPr>
          <a:xfrm>
            <a:off x="3059073" y="2972753"/>
            <a:ext cx="10694908" cy="15240"/>
          </a:xfrm>
          <a:prstGeom prst="roundRect">
            <a:avLst>
              <a:gd name="adj" fmla="val 215668"/>
            </a:avLst>
          </a:prstGeom>
          <a:solidFill>
            <a:srgbClr val="D4CEC3"/>
          </a:solidFill>
          <a:ln/>
        </p:spPr>
      </p:sp>
      <p:sp>
        <p:nvSpPr>
          <p:cNvPr id="8" name="Shape 5"/>
          <p:cNvSpPr/>
          <p:nvPr/>
        </p:nvSpPr>
        <p:spPr>
          <a:xfrm>
            <a:off x="766882" y="3097530"/>
            <a:ext cx="4365427" cy="1262420"/>
          </a:xfrm>
          <a:prstGeom prst="roundRect">
            <a:avLst>
              <a:gd name="adj" fmla="val 2604"/>
            </a:avLst>
          </a:prstGeom>
          <a:solidFill>
            <a:srgbClr val="EEE8DD"/>
          </a:solidFill>
          <a:ln/>
        </p:spPr>
      </p:sp>
      <p:pic>
        <p:nvPicPr>
          <p:cNvPr id="9" name="Image 1" descr="preencoded.png">    </p:cNvPr>
          <p:cNvPicPr>
            <a:picLocks noChangeAspect="1"/>
          </p:cNvPicPr>
          <p:nvPr/>
        </p:nvPicPr>
        <p:blipFill>
          <a:blip r:embed="rId2"/>
          <a:stretch>
            <a:fillRect/>
          </a:stretch>
        </p:blipFill>
        <p:spPr>
          <a:xfrm>
            <a:off x="2795468" y="3536156"/>
            <a:ext cx="308134" cy="385167"/>
          </a:xfrm>
          <a:prstGeom prst="rect">
            <a:avLst/>
          </a:prstGeom>
        </p:spPr>
      </p:pic>
      <p:sp>
        <p:nvSpPr>
          <p:cNvPr id="10" name="Text 6"/>
          <p:cNvSpPr/>
          <p:nvPr/>
        </p:nvSpPr>
        <p:spPr>
          <a:xfrm>
            <a:off x="5351383" y="3316605"/>
            <a:ext cx="2738914" cy="342305"/>
          </a:xfrm>
          <a:prstGeom prst="rect">
            <a:avLst/>
          </a:prstGeom>
          <a:noFill/>
          <a:ln/>
        </p:spPr>
        <p:txBody>
          <a:bodyPr wrap="none" lIns="0" tIns="0" rIns="0" bIns="0" rtlCol="0" anchor="t"/>
          <a:lstStyle/>
          <a:p>
            <a:pPr algn="l" indent="0" marL="0">
              <a:lnSpc>
                <a:spcPts val="2650"/>
              </a:lnSpc>
              <a:buNone/>
            </a:pPr>
            <a:r>
              <a:rPr lang="en-US" sz="2150" dirty="0">
                <a:solidFill>
                  <a:srgbClr val="746558"/>
                </a:solidFill>
                <a:latin typeface="Gelasio Semi Bold" pitchFamily="34" charset="0"/>
                <a:ea typeface="Gelasio Semi Bold" pitchFamily="34" charset="-122"/>
                <a:cs typeface="Gelasio Semi Bold" pitchFamily="34" charset="-120"/>
              </a:rPr>
              <a:t>Environment</a:t>
            </a:r>
            <a:endParaRPr lang="en-US" sz="2150" dirty="0"/>
          </a:p>
        </p:txBody>
      </p:sp>
      <p:sp>
        <p:nvSpPr>
          <p:cNvPr id="11" name="Text 7"/>
          <p:cNvSpPr/>
          <p:nvPr/>
        </p:nvSpPr>
        <p:spPr>
          <a:xfrm>
            <a:off x="5351383" y="3790355"/>
            <a:ext cx="5031700" cy="350520"/>
          </a:xfrm>
          <a:prstGeom prst="rect">
            <a:avLst/>
          </a:prstGeom>
          <a:noFill/>
          <a:ln/>
        </p:spPr>
        <p:txBody>
          <a:bodyPr wrap="none" lIns="0" tIns="0" rIns="0" bIns="0" rtlCol="0" anchor="t"/>
          <a:lstStyle/>
          <a:p>
            <a:pPr algn="l" indent="0" marL="0">
              <a:lnSpc>
                <a:spcPts val="2750"/>
              </a:lnSpc>
              <a:buNone/>
            </a:pPr>
            <a:r>
              <a:rPr lang="en-US" sz="1700" dirty="0">
                <a:solidFill>
                  <a:srgbClr val="746558"/>
                </a:solidFill>
                <a:latin typeface="Gelasio" pitchFamily="34" charset="0"/>
                <a:ea typeface="Gelasio" pitchFamily="34" charset="-122"/>
                <a:cs typeface="Gelasio" pitchFamily="34" charset="-120"/>
              </a:rPr>
              <a:t>Secure a quiet, private space free from interruptions</a:t>
            </a:r>
            <a:endParaRPr lang="en-US" sz="1700" dirty="0"/>
          </a:p>
        </p:txBody>
      </p:sp>
      <p:sp>
        <p:nvSpPr>
          <p:cNvPr id="12" name="Shape 8"/>
          <p:cNvSpPr/>
          <p:nvPr/>
        </p:nvSpPr>
        <p:spPr>
          <a:xfrm>
            <a:off x="5241846" y="4344710"/>
            <a:ext cx="8512135" cy="15240"/>
          </a:xfrm>
          <a:prstGeom prst="roundRect">
            <a:avLst>
              <a:gd name="adj" fmla="val 215668"/>
            </a:avLst>
          </a:prstGeom>
          <a:solidFill>
            <a:srgbClr val="D4CEC3"/>
          </a:solidFill>
          <a:ln/>
        </p:spPr>
      </p:sp>
      <p:sp>
        <p:nvSpPr>
          <p:cNvPr id="13" name="Shape 9"/>
          <p:cNvSpPr/>
          <p:nvPr/>
        </p:nvSpPr>
        <p:spPr>
          <a:xfrm>
            <a:off x="766882" y="4469487"/>
            <a:ext cx="6548318" cy="1262420"/>
          </a:xfrm>
          <a:prstGeom prst="roundRect">
            <a:avLst>
              <a:gd name="adj" fmla="val 2604"/>
            </a:avLst>
          </a:prstGeom>
          <a:solidFill>
            <a:srgbClr val="EEE8DD"/>
          </a:solidFill>
          <a:ln/>
        </p:spPr>
      </p:sp>
      <p:pic>
        <p:nvPicPr>
          <p:cNvPr id="14" name="Image 2" descr="preencoded.png">    </p:cNvPr>
          <p:cNvPicPr>
            <a:picLocks noChangeAspect="1"/>
          </p:cNvPicPr>
          <p:nvPr/>
        </p:nvPicPr>
        <p:blipFill>
          <a:blip r:embed="rId3"/>
          <a:stretch>
            <a:fillRect/>
          </a:stretch>
        </p:blipFill>
        <p:spPr>
          <a:xfrm>
            <a:off x="3886914" y="4908113"/>
            <a:ext cx="308134" cy="385167"/>
          </a:xfrm>
          <a:prstGeom prst="rect">
            <a:avLst/>
          </a:prstGeom>
        </p:spPr>
      </p:pic>
      <p:sp>
        <p:nvSpPr>
          <p:cNvPr id="15" name="Text 10"/>
          <p:cNvSpPr/>
          <p:nvPr/>
        </p:nvSpPr>
        <p:spPr>
          <a:xfrm>
            <a:off x="7534275" y="4688562"/>
            <a:ext cx="2738914" cy="342305"/>
          </a:xfrm>
          <a:prstGeom prst="rect">
            <a:avLst/>
          </a:prstGeom>
          <a:noFill/>
          <a:ln/>
        </p:spPr>
        <p:txBody>
          <a:bodyPr wrap="none" lIns="0" tIns="0" rIns="0" bIns="0" rtlCol="0" anchor="t"/>
          <a:lstStyle/>
          <a:p>
            <a:pPr algn="l" indent="0" marL="0">
              <a:lnSpc>
                <a:spcPts val="2650"/>
              </a:lnSpc>
              <a:buNone/>
            </a:pPr>
            <a:r>
              <a:rPr lang="en-US" sz="2150" dirty="0">
                <a:solidFill>
                  <a:srgbClr val="746558"/>
                </a:solidFill>
                <a:latin typeface="Gelasio Semi Bold" pitchFamily="34" charset="0"/>
                <a:ea typeface="Gelasio Semi Bold" pitchFamily="34" charset="-122"/>
                <a:cs typeface="Gelasio Semi Bold" pitchFamily="34" charset="-120"/>
              </a:rPr>
              <a:t>Materials</a:t>
            </a:r>
            <a:endParaRPr lang="en-US" sz="2150" dirty="0"/>
          </a:p>
        </p:txBody>
      </p:sp>
      <p:sp>
        <p:nvSpPr>
          <p:cNvPr id="16" name="Text 11"/>
          <p:cNvSpPr/>
          <p:nvPr/>
        </p:nvSpPr>
        <p:spPr>
          <a:xfrm>
            <a:off x="7534275" y="5162312"/>
            <a:ext cx="4623197" cy="350520"/>
          </a:xfrm>
          <a:prstGeom prst="rect">
            <a:avLst/>
          </a:prstGeom>
          <a:noFill/>
          <a:ln/>
        </p:spPr>
        <p:txBody>
          <a:bodyPr wrap="none" lIns="0" tIns="0" rIns="0" bIns="0" rtlCol="0" anchor="t"/>
          <a:lstStyle/>
          <a:p>
            <a:pPr algn="l" indent="0" marL="0">
              <a:lnSpc>
                <a:spcPts val="2750"/>
              </a:lnSpc>
              <a:buNone/>
            </a:pPr>
            <a:r>
              <a:rPr lang="en-US" sz="1700" dirty="0">
                <a:solidFill>
                  <a:srgbClr val="746558"/>
                </a:solidFill>
                <a:latin typeface="Gelasio" pitchFamily="34" charset="0"/>
                <a:ea typeface="Gelasio" pitchFamily="34" charset="-122"/>
                <a:cs typeface="Gelasio" pitchFamily="34" charset="-120"/>
              </a:rPr>
              <a:t>Gather required tools and assistive technologies</a:t>
            </a:r>
            <a:endParaRPr lang="en-US" sz="1700" dirty="0"/>
          </a:p>
        </p:txBody>
      </p:sp>
      <p:sp>
        <p:nvSpPr>
          <p:cNvPr id="17" name="Text 12"/>
          <p:cNvSpPr/>
          <p:nvPr/>
        </p:nvSpPr>
        <p:spPr>
          <a:xfrm>
            <a:off x="766882" y="5978366"/>
            <a:ext cx="13096637" cy="701040"/>
          </a:xfrm>
          <a:prstGeom prst="rect">
            <a:avLst/>
          </a:prstGeom>
          <a:noFill/>
          <a:ln/>
        </p:spPr>
        <p:txBody>
          <a:bodyPr wrap="square" lIns="0" tIns="0" rIns="0" bIns="0" rtlCol="0" anchor="t"/>
          <a:lstStyle/>
          <a:p>
            <a:pPr algn="l" indent="0" marL="0">
              <a:lnSpc>
                <a:spcPts val="2750"/>
              </a:lnSpc>
              <a:buNone/>
            </a:pPr>
            <a:r>
              <a:rPr lang="en-US" sz="1700" dirty="0">
                <a:solidFill>
                  <a:srgbClr val="746558"/>
                </a:solidFill>
                <a:latin typeface="Gelasio" pitchFamily="34" charset="0"/>
                <a:ea typeface="Gelasio" pitchFamily="34" charset="-122"/>
                <a:cs typeface="Gelasio" pitchFamily="34" charset="-120"/>
              </a:rPr>
              <a:t>Before your online assessment, test your technology to ensure everything works properly. Position your camera so the assessor can see your work area. Have paper, pens, and any assistive technology you normally use (like colored overlays) readily available.</a:t>
            </a:r>
            <a:endParaRPr lang="en-US" sz="1700" dirty="0"/>
          </a:p>
        </p:txBody>
      </p:sp>
      <p:sp>
        <p:nvSpPr>
          <p:cNvPr id="18" name="Text 13"/>
          <p:cNvSpPr/>
          <p:nvPr/>
        </p:nvSpPr>
        <p:spPr>
          <a:xfrm>
            <a:off x="766882" y="6925866"/>
            <a:ext cx="13096637" cy="701040"/>
          </a:xfrm>
          <a:prstGeom prst="rect">
            <a:avLst/>
          </a:prstGeom>
          <a:noFill/>
          <a:ln/>
        </p:spPr>
        <p:txBody>
          <a:bodyPr wrap="square" lIns="0" tIns="0" rIns="0" bIns="0" rtlCol="0" anchor="t"/>
          <a:lstStyle/>
          <a:p>
            <a:pPr algn="l" indent="0" marL="0">
              <a:lnSpc>
                <a:spcPts val="2750"/>
              </a:lnSpc>
              <a:buNone/>
            </a:pPr>
            <a:r>
              <a:rPr lang="en-US" sz="1700" dirty="0">
                <a:solidFill>
                  <a:srgbClr val="746558"/>
                </a:solidFill>
                <a:latin typeface="Gelasio" pitchFamily="34" charset="0"/>
                <a:ea typeface="Gelasio" pitchFamily="34" charset="-122"/>
                <a:cs typeface="Gelasio" pitchFamily="34" charset="-120"/>
              </a:rPr>
              <a:t>Consider letting household members know you'll need privacy and quiet during the scheduled time. If possible, close windows to minimize external noise and ensure your space is well-lit so the assessor can see you clearly throughout the session.</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009055"/>
            <a:ext cx="6439495" cy="708779"/>
          </a:xfrm>
          <a:prstGeom prst="rect">
            <a:avLst/>
          </a:prstGeom>
          <a:noFill/>
          <a:ln/>
        </p:spPr>
        <p:txBody>
          <a:bodyPr wrap="none" lIns="0" tIns="0" rIns="0" bIns="0" rtlCol="0" anchor="t"/>
          <a:lstStyle/>
          <a:p>
            <a:pPr algn="l" indent="0" marL="0">
              <a:lnSpc>
                <a:spcPts val="5550"/>
              </a:lnSpc>
              <a:buNone/>
            </a:pPr>
            <a:r>
              <a:rPr lang="en-US" sz="4450" dirty="0">
                <a:solidFill>
                  <a:srgbClr val="484237"/>
                </a:solidFill>
                <a:latin typeface="Gelasio Semi Bold" pitchFamily="34" charset="0"/>
                <a:ea typeface="Gelasio Semi Bold" pitchFamily="34" charset="-122"/>
                <a:cs typeface="Gelasio Semi Bold" pitchFamily="34" charset="-120"/>
              </a:rPr>
              <a:t>During the Assessment</a:t>
            </a:r>
            <a:endParaRPr lang="en-US" sz="4450" dirty="0"/>
          </a:p>
        </p:txBody>
      </p:sp>
      <p:sp>
        <p:nvSpPr>
          <p:cNvPr id="3" name="Text 1"/>
          <p:cNvSpPr/>
          <p:nvPr/>
        </p:nvSpPr>
        <p:spPr>
          <a:xfrm>
            <a:off x="793790" y="2284809"/>
            <a:ext cx="4158615" cy="748427"/>
          </a:xfrm>
          <a:prstGeom prst="rect">
            <a:avLst/>
          </a:prstGeom>
          <a:noFill/>
          <a:ln/>
        </p:spPr>
        <p:txBody>
          <a:bodyPr wrap="none" lIns="0" tIns="0" rIns="0" bIns="0" rtlCol="0" anchor="t"/>
          <a:lstStyle/>
          <a:p>
            <a:pPr algn="ctr" indent="0" marL="0">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1:1</a:t>
            </a:r>
            <a:endParaRPr lang="en-US" sz="5850" dirty="0"/>
          </a:p>
        </p:txBody>
      </p:sp>
      <p:sp>
        <p:nvSpPr>
          <p:cNvPr id="4" name="Text 2"/>
          <p:cNvSpPr/>
          <p:nvPr/>
        </p:nvSpPr>
        <p:spPr>
          <a:xfrm>
            <a:off x="1273612" y="3316605"/>
            <a:ext cx="3198971" cy="354330"/>
          </a:xfrm>
          <a:prstGeom prst="rect">
            <a:avLst/>
          </a:prstGeom>
          <a:noFill/>
          <a:ln/>
        </p:spPr>
        <p:txBody>
          <a:bodyPr wrap="none" lIns="0" tIns="0" rIns="0" bIns="0" rtlCol="0" anchor="t"/>
          <a:lstStyle/>
          <a:p>
            <a:pPr algn="ctr" indent="0" marL="0">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Personalised Attention</a:t>
            </a:r>
            <a:endParaRPr lang="en-US" sz="2200" dirty="0"/>
          </a:p>
        </p:txBody>
      </p:sp>
      <p:sp>
        <p:nvSpPr>
          <p:cNvPr id="5" name="Text 3"/>
          <p:cNvSpPr/>
          <p:nvPr/>
        </p:nvSpPr>
        <p:spPr>
          <a:xfrm>
            <a:off x="793790" y="3807023"/>
            <a:ext cx="4158615" cy="725805"/>
          </a:xfrm>
          <a:prstGeom prst="rect">
            <a:avLst/>
          </a:prstGeom>
          <a:noFill/>
          <a:ln/>
        </p:spPr>
        <p:txBody>
          <a:bodyPr wrap="square" lIns="0" tIns="0" rIns="0" bIns="0" rtlCol="0" anchor="t"/>
          <a:lstStyle/>
          <a:p>
            <a:pPr algn="ctr" indent="0" marL="0">
              <a:lnSpc>
                <a:spcPts val="2850"/>
              </a:lnSpc>
              <a:buNone/>
            </a:pPr>
            <a:r>
              <a:rPr lang="en-US" sz="1750" dirty="0">
                <a:solidFill>
                  <a:srgbClr val="746558"/>
                </a:solidFill>
                <a:latin typeface="Gelasio" pitchFamily="34" charset="0"/>
                <a:ea typeface="Gelasio" pitchFamily="34" charset="-122"/>
                <a:cs typeface="Gelasio" pitchFamily="34" charset="-120"/>
              </a:rPr>
              <a:t>Individual assessment allowing for adaptive testing and observation</a:t>
            </a:r>
            <a:endParaRPr lang="en-US" sz="1750" dirty="0"/>
          </a:p>
        </p:txBody>
      </p:sp>
      <p:sp>
        <p:nvSpPr>
          <p:cNvPr id="6" name="Text 4"/>
          <p:cNvSpPr/>
          <p:nvPr/>
        </p:nvSpPr>
        <p:spPr>
          <a:xfrm>
            <a:off x="5235893" y="2284809"/>
            <a:ext cx="4158615" cy="748427"/>
          </a:xfrm>
          <a:prstGeom prst="rect">
            <a:avLst/>
          </a:prstGeom>
          <a:noFill/>
          <a:ln/>
        </p:spPr>
        <p:txBody>
          <a:bodyPr wrap="none" lIns="0" tIns="0" rIns="0" bIns="0" rtlCol="0" anchor="t"/>
          <a:lstStyle/>
          <a:p>
            <a:pPr algn="ctr" indent="0" marL="0">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0</a:t>
            </a:r>
            <a:endParaRPr lang="en-US" sz="5850" dirty="0"/>
          </a:p>
        </p:txBody>
      </p:sp>
      <p:sp>
        <p:nvSpPr>
          <p:cNvPr id="7" name="Text 5"/>
          <p:cNvSpPr/>
          <p:nvPr/>
        </p:nvSpPr>
        <p:spPr>
          <a:xfrm>
            <a:off x="5897523" y="3316605"/>
            <a:ext cx="2835235" cy="354330"/>
          </a:xfrm>
          <a:prstGeom prst="rect">
            <a:avLst/>
          </a:prstGeom>
          <a:noFill/>
          <a:ln/>
        </p:spPr>
        <p:txBody>
          <a:bodyPr wrap="none" lIns="0" tIns="0" rIns="0" bIns="0" rtlCol="0" anchor="t"/>
          <a:lstStyle/>
          <a:p>
            <a:pPr algn="ctr" indent="0" marL="0">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Time Pressure</a:t>
            </a:r>
            <a:endParaRPr lang="en-US" sz="2200" dirty="0"/>
          </a:p>
        </p:txBody>
      </p:sp>
      <p:sp>
        <p:nvSpPr>
          <p:cNvPr id="8" name="Text 6"/>
          <p:cNvSpPr/>
          <p:nvPr/>
        </p:nvSpPr>
        <p:spPr>
          <a:xfrm>
            <a:off x="5235893" y="3807023"/>
            <a:ext cx="4158615" cy="725805"/>
          </a:xfrm>
          <a:prstGeom prst="rect">
            <a:avLst/>
          </a:prstGeom>
          <a:noFill/>
          <a:ln/>
        </p:spPr>
        <p:txBody>
          <a:bodyPr wrap="square" lIns="0" tIns="0" rIns="0" bIns="0" rtlCol="0" anchor="t"/>
          <a:lstStyle/>
          <a:p>
            <a:pPr algn="ctr" indent="0" marL="0">
              <a:lnSpc>
                <a:spcPts val="2850"/>
              </a:lnSpc>
              <a:buNone/>
            </a:pPr>
            <a:r>
              <a:rPr lang="en-US" sz="1750" dirty="0">
                <a:solidFill>
                  <a:srgbClr val="746558"/>
                </a:solidFill>
                <a:latin typeface="Gelasio" pitchFamily="34" charset="0"/>
                <a:ea typeface="Gelasio" pitchFamily="34" charset="-122"/>
                <a:cs typeface="Gelasio" pitchFamily="34" charset="-120"/>
              </a:rPr>
              <a:t>Most tasks measure quality of performance, not just speed</a:t>
            </a:r>
            <a:endParaRPr lang="en-US" sz="1750" dirty="0"/>
          </a:p>
        </p:txBody>
      </p:sp>
      <p:sp>
        <p:nvSpPr>
          <p:cNvPr id="9" name="Text 7"/>
          <p:cNvSpPr/>
          <p:nvPr/>
        </p:nvSpPr>
        <p:spPr>
          <a:xfrm>
            <a:off x="9677995" y="2284809"/>
            <a:ext cx="4158615" cy="748427"/>
          </a:xfrm>
          <a:prstGeom prst="rect">
            <a:avLst/>
          </a:prstGeom>
          <a:noFill/>
          <a:ln/>
        </p:spPr>
        <p:txBody>
          <a:bodyPr wrap="none" lIns="0" tIns="0" rIns="0" bIns="0" rtlCol="0" anchor="t"/>
          <a:lstStyle/>
          <a:p>
            <a:pPr algn="ctr" indent="0" marL="0">
              <a:lnSpc>
                <a:spcPts val="5850"/>
              </a:lnSpc>
              <a:buNone/>
            </a:pPr>
            <a:r>
              <a:rPr lang="en-US" sz="5850" dirty="0">
                <a:solidFill>
                  <a:srgbClr val="746558"/>
                </a:solidFill>
                <a:latin typeface="Gelasio Semi Bold" pitchFamily="34" charset="0"/>
                <a:ea typeface="Gelasio Semi Bold" pitchFamily="34" charset="-122"/>
                <a:cs typeface="Gelasio Semi Bold" pitchFamily="34" charset="-120"/>
              </a:rPr>
              <a:t>100%</a:t>
            </a:r>
            <a:endParaRPr lang="en-US" sz="5850" dirty="0"/>
          </a:p>
        </p:txBody>
      </p:sp>
      <p:sp>
        <p:nvSpPr>
          <p:cNvPr id="10" name="Text 8"/>
          <p:cNvSpPr/>
          <p:nvPr/>
        </p:nvSpPr>
        <p:spPr>
          <a:xfrm>
            <a:off x="10339626" y="3316605"/>
            <a:ext cx="2835235" cy="354330"/>
          </a:xfrm>
          <a:prstGeom prst="rect">
            <a:avLst/>
          </a:prstGeom>
          <a:noFill/>
          <a:ln/>
        </p:spPr>
        <p:txBody>
          <a:bodyPr wrap="none" lIns="0" tIns="0" rIns="0" bIns="0" rtlCol="0" anchor="t"/>
          <a:lstStyle/>
          <a:p>
            <a:pPr algn="ctr" indent="0" marL="0">
              <a:lnSpc>
                <a:spcPts val="2750"/>
              </a:lnSpc>
              <a:buNone/>
            </a:pPr>
            <a:r>
              <a:rPr lang="en-US" sz="2200" dirty="0">
                <a:solidFill>
                  <a:srgbClr val="746558"/>
                </a:solidFill>
                <a:latin typeface="Gelasio Semi Bold" pitchFamily="34" charset="0"/>
                <a:ea typeface="Gelasio Semi Bold" pitchFamily="34" charset="-122"/>
                <a:cs typeface="Gelasio Semi Bold" pitchFamily="34" charset="-120"/>
              </a:rPr>
              <a:t>Support Level</a:t>
            </a:r>
            <a:endParaRPr lang="en-US" sz="2200" dirty="0"/>
          </a:p>
        </p:txBody>
      </p:sp>
      <p:sp>
        <p:nvSpPr>
          <p:cNvPr id="11" name="Text 9"/>
          <p:cNvSpPr/>
          <p:nvPr/>
        </p:nvSpPr>
        <p:spPr>
          <a:xfrm>
            <a:off x="9677995" y="3807023"/>
            <a:ext cx="4158615" cy="725805"/>
          </a:xfrm>
          <a:prstGeom prst="rect">
            <a:avLst/>
          </a:prstGeom>
          <a:noFill/>
          <a:ln/>
        </p:spPr>
        <p:txBody>
          <a:bodyPr wrap="square" lIns="0" tIns="0" rIns="0" bIns="0" rtlCol="0" anchor="t"/>
          <a:lstStyle/>
          <a:p>
            <a:pPr algn="ctr" indent="0" marL="0">
              <a:lnSpc>
                <a:spcPts val="2850"/>
              </a:lnSpc>
              <a:buNone/>
            </a:pPr>
            <a:r>
              <a:rPr lang="en-US" sz="1750" dirty="0">
                <a:solidFill>
                  <a:srgbClr val="746558"/>
                </a:solidFill>
                <a:latin typeface="Gelasio" pitchFamily="34" charset="0"/>
                <a:ea typeface="Gelasio" pitchFamily="34" charset="-122"/>
                <a:cs typeface="Gelasio" pitchFamily="34" charset="-120"/>
              </a:rPr>
              <a:t>Clear instructions and guidance provided throughout</a:t>
            </a:r>
            <a:endParaRPr lang="en-US" sz="1750" dirty="0"/>
          </a:p>
        </p:txBody>
      </p:sp>
      <p:sp>
        <p:nvSpPr>
          <p:cNvPr id="12" name="Text 10"/>
          <p:cNvSpPr/>
          <p:nvPr/>
        </p:nvSpPr>
        <p:spPr>
          <a:xfrm>
            <a:off x="793790" y="4787979"/>
            <a:ext cx="13042821" cy="1088708"/>
          </a:xfrm>
          <a:prstGeom prst="rect">
            <a:avLst/>
          </a:prstGeom>
          <a:noFill/>
          <a:ln/>
        </p:spPr>
        <p:txBody>
          <a:bodyPr wrap="square" lIns="0" tIns="0" rIns="0" bIns="0" rtlCol="0" anchor="t"/>
          <a:lstStyle/>
          <a:p>
            <a:pPr algn="l" indent="0" marL="0">
              <a:lnSpc>
                <a:spcPts val="2850"/>
              </a:lnSpc>
              <a:buNone/>
            </a:pPr>
            <a:r>
              <a:rPr lang="en-US" sz="1750" dirty="0">
                <a:solidFill>
                  <a:srgbClr val="746558"/>
                </a:solidFill>
                <a:latin typeface="Gelasio" pitchFamily="34" charset="0"/>
                <a:ea typeface="Gelasio" pitchFamily="34" charset="-122"/>
                <a:cs typeface="Gelasio" pitchFamily="34" charset="-120"/>
              </a:rPr>
              <a:t>The assessment environment is designed to be respectful, calm, and supportive. You'll complete a variety of tasks, with the assessor guiding you through each one. Instructions are clear and straightforward, and you're encouraged to work at your own pace, with breaks provided as needed.</a:t>
            </a:r>
            <a:endParaRPr lang="en-US" sz="1750" dirty="0"/>
          </a:p>
        </p:txBody>
      </p:sp>
      <p:sp>
        <p:nvSpPr>
          <p:cNvPr id="13" name="Text 11"/>
          <p:cNvSpPr/>
          <p:nvPr/>
        </p:nvSpPr>
        <p:spPr>
          <a:xfrm>
            <a:off x="793790" y="6131838"/>
            <a:ext cx="13042821" cy="1088708"/>
          </a:xfrm>
          <a:prstGeom prst="rect">
            <a:avLst/>
          </a:prstGeom>
          <a:noFill/>
          <a:ln/>
        </p:spPr>
        <p:txBody>
          <a:bodyPr wrap="square" lIns="0" tIns="0" rIns="0" bIns="0" rtlCol="0" anchor="t"/>
          <a:lstStyle/>
          <a:p>
            <a:pPr algn="l" indent="0" marL="0">
              <a:lnSpc>
                <a:spcPts val="2850"/>
              </a:lnSpc>
              <a:buNone/>
            </a:pPr>
            <a:r>
              <a:rPr lang="en-US" sz="1750" dirty="0">
                <a:solidFill>
                  <a:srgbClr val="746558"/>
                </a:solidFill>
                <a:latin typeface="Gelasio" pitchFamily="34" charset="0"/>
                <a:ea typeface="Gelasio" pitchFamily="34" charset="-122"/>
                <a:cs typeface="Gelasio" pitchFamily="34" charset="-120"/>
              </a:rPr>
              <a:t>Remember that there are no "right" or "wrong" answers—the goal is to understand your unique cognitive profile. If you're unsure about anything during the assessment, don't hesitate to ask questions. The assessor is there to ensure you have the best opportunity to demonstrate your abilities.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2025-09-09T16:36:05Z</dcterms:created>
  <dcterms:modified xsi:type="dcterms:W3CDTF">2025-09-09T16:36:05Z</dcterms:modified>
</cp:coreProperties>
</file>